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6" r:id="rId3"/>
    <p:sldId id="289" r:id="rId4"/>
    <p:sldId id="287" r:id="rId5"/>
    <p:sldId id="277" r:id="rId6"/>
    <p:sldId id="281" r:id="rId7"/>
    <p:sldId id="290" r:id="rId8"/>
    <p:sldId id="291" r:id="rId9"/>
    <p:sldId id="257" r:id="rId10"/>
    <p:sldId id="301" r:id="rId11"/>
    <p:sldId id="302" r:id="rId12"/>
    <p:sldId id="258" r:id="rId13"/>
    <p:sldId id="259" r:id="rId14"/>
    <p:sldId id="260" r:id="rId15"/>
    <p:sldId id="261" r:id="rId16"/>
    <p:sldId id="262" r:id="rId17"/>
    <p:sldId id="263" r:id="rId18"/>
    <p:sldId id="293" r:id="rId19"/>
    <p:sldId id="264" r:id="rId20"/>
    <p:sldId id="265" r:id="rId21"/>
    <p:sldId id="266" r:id="rId22"/>
    <p:sldId id="267" r:id="rId23"/>
    <p:sldId id="295" r:id="rId24"/>
    <p:sldId id="268" r:id="rId25"/>
    <p:sldId id="269" r:id="rId26"/>
    <p:sldId id="270" r:id="rId27"/>
    <p:sldId id="271" r:id="rId28"/>
    <p:sldId id="272" r:id="rId29"/>
    <p:sldId id="273" r:id="rId30"/>
    <p:sldId id="296" r:id="rId31"/>
    <p:sldId id="297" r:id="rId32"/>
    <p:sldId id="298" r:id="rId33"/>
    <p:sldId id="299" r:id="rId34"/>
    <p:sldId id="30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62D4-1393-46FE-A46F-D5B159F409E8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2DB9-DF9A-49E0-AD56-0E1D172940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62D4-1393-46FE-A46F-D5B159F409E8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2DB9-DF9A-49E0-AD56-0E1D172940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62D4-1393-46FE-A46F-D5B159F409E8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2DB9-DF9A-49E0-AD56-0E1D172940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62D4-1393-46FE-A46F-D5B159F409E8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2DB9-DF9A-49E0-AD56-0E1D172940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62D4-1393-46FE-A46F-D5B159F409E8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2DB9-DF9A-49E0-AD56-0E1D172940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62D4-1393-46FE-A46F-D5B159F409E8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2DB9-DF9A-49E0-AD56-0E1D172940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62D4-1393-46FE-A46F-D5B159F409E8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2DB9-DF9A-49E0-AD56-0E1D172940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62D4-1393-46FE-A46F-D5B159F409E8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2DB9-DF9A-49E0-AD56-0E1D172940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62D4-1393-46FE-A46F-D5B159F409E8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2DB9-DF9A-49E0-AD56-0E1D172940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62D4-1393-46FE-A46F-D5B159F409E8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2DB9-DF9A-49E0-AD56-0E1D172940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62D4-1393-46FE-A46F-D5B159F409E8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2DB9-DF9A-49E0-AD56-0E1D172940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362D4-1393-46FE-A46F-D5B159F409E8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72DB9-DF9A-49E0-AD56-0E1D172940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mmar-monster.com/glossary/predicate.htm" TargetMode="External"/><Relationship Id="rId2" Type="http://schemas.openxmlformats.org/officeDocument/2006/relationships/hyperlink" Target="https://www.grammar-monster.com/glossary/sentences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arngrammar.net/english-grammar/wor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mmar-monster.com/glossary/passive_sentences.htm" TargetMode="External"/><Relationship Id="rId2" Type="http://schemas.openxmlformats.org/officeDocument/2006/relationships/hyperlink" Target="https://www.grammar-monster.com/glossary/linking_verbs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E40B4-39E9-4EC1-B34A-10060E2B4B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981199"/>
          </a:xfrm>
        </p:spPr>
        <p:txBody>
          <a:bodyPr/>
          <a:lstStyle/>
          <a:p>
            <a:r>
              <a:rPr lang="en-IN" dirty="0"/>
              <a:t>FYBSc  SEM 1</a:t>
            </a:r>
            <a:br>
              <a:rPr lang="en-IN" dirty="0"/>
            </a:br>
            <a:r>
              <a:rPr lang="en-IN" dirty="0"/>
              <a:t>English (US01AENG21)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EBE3C5-F6FD-48E0-81F1-104932F73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3048000"/>
          </a:xfrm>
        </p:spPr>
        <p:txBody>
          <a:bodyPr/>
          <a:lstStyle/>
          <a:p>
            <a:endParaRPr lang="en-IN" dirty="0"/>
          </a:p>
          <a:p>
            <a:r>
              <a:rPr lang="en-IN" b="1" dirty="0">
                <a:solidFill>
                  <a:srgbClr val="FF0000"/>
                </a:solidFill>
              </a:rPr>
              <a:t>TOPIC 3</a:t>
            </a:r>
          </a:p>
          <a:p>
            <a:r>
              <a:rPr lang="en-IN" b="1" dirty="0">
                <a:solidFill>
                  <a:srgbClr val="FF0000"/>
                </a:solidFill>
              </a:rPr>
              <a:t>Subject- Verb Agreement </a:t>
            </a:r>
          </a:p>
          <a:p>
            <a:r>
              <a:rPr lang="en-IN" b="1">
                <a:solidFill>
                  <a:srgbClr val="FF0000"/>
                </a:solidFill>
              </a:rPr>
              <a:t>(Concord)</a:t>
            </a:r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057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A3B7A-1185-4C51-AB20-EE06A2736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73A734A-D001-42FD-814C-502B81FFFA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295824"/>
              </p:ext>
            </p:extLst>
          </p:nvPr>
        </p:nvGraphicFramePr>
        <p:xfrm>
          <a:off x="2006917" y="457201"/>
          <a:ext cx="5917883" cy="67892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25">
                  <a:extLst>
                    <a:ext uri="{9D8B030D-6E8A-4147-A177-3AD203B41FA5}">
                      <a16:colId xmlns:a16="http://schemas.microsoft.com/office/drawing/2014/main" val="960157933"/>
                    </a:ext>
                  </a:extLst>
                </a:gridCol>
                <a:gridCol w="2517458">
                  <a:extLst>
                    <a:ext uri="{9D8B030D-6E8A-4147-A177-3AD203B41FA5}">
                      <a16:colId xmlns:a16="http://schemas.microsoft.com/office/drawing/2014/main" val="139041094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137046423"/>
                    </a:ext>
                  </a:extLst>
                </a:gridCol>
              </a:tblGrid>
              <a:tr h="1384234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</a:rPr>
                        <a:t>He / she /it</a:t>
                      </a:r>
                      <a:endParaRPr lang="en-I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dirty="0">
                          <a:effectLst/>
                        </a:rPr>
                        <a:t>be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dirty="0">
                          <a:effectLst/>
                        </a:rPr>
                        <a:t>(is/was/will be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dirty="0">
                          <a:effectLst/>
                        </a:rPr>
                        <a:t>Isn’t/wasn’t/ won’t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dirty="0">
                          <a:effectLst/>
                        </a:rPr>
                        <a:t>Here.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9554939"/>
                  </a:ext>
                </a:extLst>
              </a:tr>
              <a:tr h="178073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dirty="0">
                          <a:effectLst/>
                        </a:rPr>
                        <a:t>Present tense </a:t>
                      </a:r>
                      <a:r>
                        <a:rPr lang="en-IN" sz="2000" dirty="0">
                          <a:solidFill>
                            <a:srgbClr val="FF0000"/>
                          </a:solidFill>
                          <a:effectLst/>
                        </a:rPr>
                        <a:t>(verb+ s)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dirty="0">
                          <a:effectLst/>
                          <a:highlight>
                            <a:srgbClr val="FFFF00"/>
                          </a:highlight>
                        </a:rPr>
                        <a:t>plays</a:t>
                      </a:r>
                      <a:r>
                        <a:rPr lang="en-IN" sz="2000" dirty="0">
                          <a:effectLst/>
                        </a:rPr>
                        <a:t>/does not play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dirty="0">
                          <a:effectLst/>
                          <a:highlight>
                            <a:srgbClr val="FFFF00"/>
                          </a:highlight>
                        </a:rPr>
                        <a:t>works </a:t>
                      </a:r>
                      <a:r>
                        <a:rPr lang="en-IN" sz="2000" dirty="0">
                          <a:effectLst/>
                        </a:rPr>
                        <a:t>/does not work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dirty="0">
                          <a:effectLst/>
                          <a:highlight>
                            <a:srgbClr val="FFFF00"/>
                          </a:highlight>
                        </a:rPr>
                        <a:t>eats</a:t>
                      </a:r>
                      <a:r>
                        <a:rPr lang="en-IN" sz="2000" dirty="0">
                          <a:effectLst/>
                        </a:rPr>
                        <a:t>/ doesn’t eat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</a:rPr>
                        <a:t>well.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</a:rPr>
                        <a:t>hard.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</a:rPr>
                        <a:t>home food.</a:t>
                      </a:r>
                      <a:endParaRPr lang="en-I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600007"/>
                  </a:ext>
                </a:extLst>
              </a:tr>
              <a:tr h="138423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dirty="0">
                          <a:solidFill>
                            <a:srgbClr val="FF0000"/>
                          </a:solidFill>
                          <a:effectLst/>
                        </a:rPr>
                        <a:t>Be + </a:t>
                      </a:r>
                      <a:r>
                        <a:rPr lang="en-IN" sz="2000" dirty="0" err="1">
                          <a:solidFill>
                            <a:srgbClr val="FF0000"/>
                          </a:solidFill>
                          <a:effectLst/>
                        </a:rPr>
                        <a:t>ing</a:t>
                      </a:r>
                      <a:endParaRPr lang="en-IN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dirty="0">
                          <a:effectLst/>
                        </a:rPr>
                        <a:t>is / isn’t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dirty="0">
                          <a:effectLst/>
                        </a:rPr>
                        <a:t>was/ wasn’t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</a:rPr>
                        <a:t>sleeping.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</a:rPr>
                        <a:t>playing.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</a:rPr>
                        <a:t>doing the work</a:t>
                      </a:r>
                      <a:endParaRPr lang="en-I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036745"/>
                  </a:ext>
                </a:extLst>
              </a:tr>
              <a:tr h="6616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3587469"/>
                  </a:ext>
                </a:extLst>
              </a:tr>
              <a:tr h="16865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I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i="1" dirty="0">
                          <a:solidFill>
                            <a:srgbClr val="FF0000"/>
                          </a:solidFill>
                          <a:effectLst/>
                        </a:rPr>
                        <a:t>has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i="1" dirty="0">
                          <a:solidFill>
                            <a:srgbClr val="FF0000"/>
                          </a:solidFill>
                          <a:effectLst/>
                        </a:rPr>
                        <a:t>hasn’t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i="1" dirty="0">
                          <a:effectLst/>
                        </a:rPr>
                        <a:t> </a:t>
                      </a:r>
                      <a:endParaRPr lang="en-IN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i="1" dirty="0">
                          <a:effectLst/>
                        </a:rPr>
                        <a:t>a class now.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i="1" dirty="0">
                          <a:solidFill>
                            <a:srgbClr val="FF0000"/>
                          </a:solidFill>
                          <a:effectLst/>
                        </a:rPr>
                        <a:t>bought</a:t>
                      </a:r>
                      <a:r>
                        <a:rPr lang="en-IN" sz="2000" i="1" dirty="0">
                          <a:effectLst/>
                        </a:rPr>
                        <a:t> a mobile.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i="1" dirty="0">
                          <a:solidFill>
                            <a:srgbClr val="FF0000"/>
                          </a:solidFill>
                          <a:effectLst/>
                        </a:rPr>
                        <a:t>seen</a:t>
                      </a:r>
                      <a:r>
                        <a:rPr lang="en-IN" sz="2000" i="1" dirty="0">
                          <a:effectLst/>
                        </a:rPr>
                        <a:t> this place.</a:t>
                      </a:r>
                      <a:endParaRPr lang="en-IN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8168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238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2FBE9-1EF9-46A2-A88C-D1CA7602F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F7B6C-9A2E-407B-BC16-9ED79D824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97479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Rule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indefinite pronouns </a:t>
            </a:r>
            <a:r>
              <a:rPr lang="en-US" dirty="0"/>
              <a:t>anyone, everyone, someone, no one, nobody are always singular and, therefore, require singular verbs.</a:t>
            </a:r>
            <a:endParaRPr lang="en-US" sz="3600" dirty="0"/>
          </a:p>
          <a:p>
            <a:pPr lvl="1"/>
            <a:r>
              <a:rPr lang="en-US" u="sng" dirty="0">
                <a:solidFill>
                  <a:schemeClr val="accent1"/>
                </a:solidFill>
              </a:rPr>
              <a:t>Everyone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has</a:t>
            </a:r>
            <a:r>
              <a:rPr lang="en-US" dirty="0"/>
              <a:t> done his or her homework.</a:t>
            </a:r>
            <a:endParaRPr lang="en-US" sz="3200" dirty="0"/>
          </a:p>
          <a:p>
            <a:pPr lvl="1"/>
            <a:r>
              <a:rPr lang="en-US" u="sng" dirty="0">
                <a:solidFill>
                  <a:srgbClr val="002060"/>
                </a:solidFill>
              </a:rPr>
              <a:t>Somebody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has </a:t>
            </a:r>
            <a:r>
              <a:rPr lang="en-US" dirty="0"/>
              <a:t>left her purse.</a:t>
            </a:r>
          </a:p>
          <a:p>
            <a:pPr lvl="1"/>
            <a:r>
              <a:rPr lang="en-US" sz="3200" dirty="0"/>
              <a:t>Everyone </a:t>
            </a:r>
            <a:r>
              <a:rPr lang="en-US" sz="3200" dirty="0">
                <a:solidFill>
                  <a:srgbClr val="FF0000"/>
                </a:solidFill>
              </a:rPr>
              <a:t>attends</a:t>
            </a:r>
            <a:r>
              <a:rPr lang="en-US" sz="3200" dirty="0"/>
              <a:t> the classes.</a:t>
            </a:r>
          </a:p>
          <a:p>
            <a:pPr lvl="1"/>
            <a:r>
              <a:rPr lang="en-US" sz="3200" dirty="0"/>
              <a:t>No one </a:t>
            </a:r>
            <a:r>
              <a:rPr lang="en-US" sz="3200" b="1" dirty="0">
                <a:solidFill>
                  <a:srgbClr val="FF0000"/>
                </a:solidFill>
              </a:rPr>
              <a:t>is</a:t>
            </a:r>
            <a:r>
              <a:rPr lang="en-US" sz="3200" dirty="0"/>
              <a:t> interested in </a:t>
            </a:r>
            <a:r>
              <a:rPr lang="en-US" sz="3200" dirty="0" err="1"/>
              <a:t>Gazals</a:t>
            </a:r>
            <a:r>
              <a:rPr lang="en-US" sz="3200" dirty="0"/>
              <a:t> these days.</a:t>
            </a:r>
          </a:p>
          <a:p>
            <a:pPr lvl="1"/>
            <a:r>
              <a:rPr lang="en-US" sz="3200" dirty="0"/>
              <a:t>Someone </a:t>
            </a:r>
            <a:r>
              <a:rPr lang="en-US" sz="3200" dirty="0">
                <a:solidFill>
                  <a:srgbClr val="FF0000"/>
                </a:solidFill>
              </a:rPr>
              <a:t>is</a:t>
            </a:r>
            <a:r>
              <a:rPr lang="en-US" sz="3200" dirty="0"/>
              <a:t> always there to help.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Rule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16562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Some indefinite pronouns — such as </a:t>
            </a:r>
            <a:r>
              <a:rPr lang="en-US" sz="2800" i="1" dirty="0">
                <a:solidFill>
                  <a:srgbClr val="FF0000"/>
                </a:solidFill>
              </a:rPr>
              <a:t>all, some </a:t>
            </a:r>
            <a:r>
              <a:rPr lang="en-US" sz="2800" dirty="0"/>
              <a:t>— are singular or plural depending on </a:t>
            </a:r>
            <a:r>
              <a:rPr lang="en-US" sz="2800" i="1" dirty="0"/>
              <a:t>what they're referring to</a:t>
            </a:r>
            <a:r>
              <a:rPr lang="en-US" sz="2800" dirty="0"/>
              <a:t>. (Is the thing referred to countable or not?) Be careful choosing a verb to accompany such pronouns.</a:t>
            </a:r>
          </a:p>
          <a:p>
            <a:pPr lvl="1"/>
            <a:r>
              <a:rPr lang="en-US" dirty="0"/>
              <a:t>Some of the  </a:t>
            </a:r>
            <a:r>
              <a:rPr lang="en-US" u="sng" dirty="0">
                <a:solidFill>
                  <a:srgbClr val="0070C0"/>
                </a:solidFill>
              </a:rPr>
              <a:t>beads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are </a:t>
            </a:r>
            <a:r>
              <a:rPr lang="en-US" dirty="0"/>
              <a:t>missing.</a:t>
            </a:r>
          </a:p>
          <a:p>
            <a:r>
              <a:rPr lang="en-US" sz="2800" dirty="0"/>
              <a:t>    Some of the </a:t>
            </a:r>
            <a:r>
              <a:rPr lang="en-US" sz="2800" u="sng" dirty="0">
                <a:solidFill>
                  <a:srgbClr val="0070C0"/>
                </a:solidFill>
              </a:rPr>
              <a:t>water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is </a:t>
            </a:r>
            <a:r>
              <a:rPr lang="en-US" sz="2800" dirty="0"/>
              <a:t>gone</a:t>
            </a:r>
          </a:p>
          <a:p>
            <a:r>
              <a:rPr lang="en-US" sz="2800" dirty="0"/>
              <a:t>Some   </a:t>
            </a:r>
            <a:r>
              <a:rPr lang="en-US" sz="2800" dirty="0">
                <a:solidFill>
                  <a:schemeClr val="accent1"/>
                </a:solidFill>
              </a:rPr>
              <a:t>food/ice cream/butter/water  </a:t>
            </a:r>
            <a:r>
              <a:rPr lang="en-US" sz="2800" dirty="0">
                <a:solidFill>
                  <a:srgbClr val="FF0000"/>
                </a:solidFill>
              </a:rPr>
              <a:t>is</a:t>
            </a:r>
            <a:r>
              <a:rPr lang="en-US" sz="2800" dirty="0"/>
              <a:t> in the fridge.</a:t>
            </a:r>
          </a:p>
          <a:p>
            <a:r>
              <a:rPr lang="en-US" sz="2800" dirty="0"/>
              <a:t>Some of the </a:t>
            </a:r>
            <a:r>
              <a:rPr lang="en-US" sz="2800" dirty="0">
                <a:solidFill>
                  <a:schemeClr val="accent1"/>
                </a:solidFill>
              </a:rPr>
              <a:t>books </a:t>
            </a:r>
            <a:r>
              <a:rPr lang="en-US" sz="2800" dirty="0">
                <a:solidFill>
                  <a:srgbClr val="FF0000"/>
                </a:solidFill>
              </a:rPr>
              <a:t>are </a:t>
            </a:r>
            <a:r>
              <a:rPr lang="en-US" sz="2800" dirty="0"/>
              <a:t>on the table</a:t>
            </a:r>
          </a:p>
          <a:p>
            <a:r>
              <a:rPr lang="en-US" sz="2800" dirty="0">
                <a:highlight>
                  <a:srgbClr val="FFFF00"/>
                </a:highlight>
              </a:rPr>
              <a:t>A few books are </a:t>
            </a:r>
            <a:r>
              <a:rPr lang="en-US" sz="2800" dirty="0"/>
              <a:t>on the table.</a:t>
            </a:r>
          </a:p>
          <a:p>
            <a:r>
              <a:rPr lang="en-US" sz="2800" dirty="0"/>
              <a:t>A little </a:t>
            </a:r>
            <a:r>
              <a:rPr lang="en-US" sz="2800" dirty="0">
                <a:highlight>
                  <a:srgbClr val="FFFF00"/>
                </a:highlight>
              </a:rPr>
              <a:t>money is </a:t>
            </a:r>
            <a:r>
              <a:rPr lang="en-US" sz="2800" dirty="0"/>
              <a:t>needed to buy food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Rule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en-US" dirty="0"/>
              <a:t>On the other hand, there is one indefinite pronoun ‘</a:t>
            </a:r>
            <a:r>
              <a:rPr lang="en-US" i="1" dirty="0">
                <a:solidFill>
                  <a:srgbClr val="FF0000"/>
                </a:solidFill>
              </a:rPr>
              <a:t>none’ </a:t>
            </a:r>
            <a:r>
              <a:rPr lang="en-US" dirty="0"/>
              <a:t>, that can be either singular or plural; it often doesn't matter whether you use a singular or a plural verb — unless something else in the sentence determines its number.</a:t>
            </a:r>
            <a:endParaRPr lang="en-US" sz="3600" dirty="0"/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None of you </a:t>
            </a:r>
            <a:r>
              <a:rPr lang="en-US" i="1" dirty="0">
                <a:solidFill>
                  <a:srgbClr val="00B0F0"/>
                </a:solidFill>
              </a:rPr>
              <a:t>    </a:t>
            </a:r>
            <a:r>
              <a:rPr lang="en-US" b="1" dirty="0">
                <a:solidFill>
                  <a:srgbClr val="7030A0"/>
                </a:solidFill>
              </a:rPr>
              <a:t>claims</a:t>
            </a:r>
            <a:r>
              <a:rPr lang="en-US" dirty="0">
                <a:solidFill>
                  <a:srgbClr val="00B0F0"/>
                </a:solidFill>
              </a:rPr>
              <a:t> responsibility for this incident?</a:t>
            </a:r>
            <a:endParaRPr lang="en-US" sz="3200" dirty="0">
              <a:solidFill>
                <a:srgbClr val="00B0F0"/>
              </a:solidFill>
            </a:endParaRP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None of the students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have</a:t>
            </a:r>
            <a:r>
              <a:rPr lang="en-US" dirty="0">
                <a:solidFill>
                  <a:srgbClr val="00B0F0"/>
                </a:solidFill>
              </a:rPr>
              <a:t> done their homework.</a:t>
            </a:r>
            <a:endParaRPr lang="en-US" sz="3200" dirty="0">
              <a:solidFill>
                <a:srgbClr val="00B0F0"/>
              </a:solidFill>
            </a:endParaRPr>
          </a:p>
          <a:p>
            <a:pPr lvl="0"/>
            <a:r>
              <a:rPr lang="en-US" dirty="0"/>
              <a:t> </a:t>
            </a:r>
            <a:endParaRPr lang="en-US" sz="3600" dirty="0"/>
          </a:p>
          <a:p>
            <a:pPr lvl="1"/>
            <a:r>
              <a:rPr lang="en-US" dirty="0"/>
              <a:t>.</a:t>
            </a:r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rmAutofit fontScale="90000"/>
          </a:bodyPr>
          <a:lstStyle/>
          <a:p>
            <a:r>
              <a:rPr lang="en-US" dirty="0"/>
              <a:t>Rule 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403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Phrases such as </a:t>
            </a:r>
            <a:r>
              <a:rPr lang="en-US" i="1" dirty="0">
                <a:solidFill>
                  <a:srgbClr val="FF0000"/>
                </a:solidFill>
              </a:rPr>
              <a:t>together with,</a:t>
            </a:r>
            <a:r>
              <a:rPr lang="en-US" dirty="0"/>
              <a:t> </a:t>
            </a:r>
            <a:r>
              <a:rPr lang="en-US" i="1" dirty="0">
                <a:solidFill>
                  <a:srgbClr val="FF0000"/>
                </a:solidFill>
              </a:rPr>
              <a:t>as well as ,  along with</a:t>
            </a:r>
            <a:r>
              <a:rPr lang="en-US" dirty="0"/>
              <a:t> are not the same as </a:t>
            </a:r>
            <a:r>
              <a:rPr lang="en-US" i="1" dirty="0">
                <a:solidFill>
                  <a:srgbClr val="FF0000"/>
                </a:solidFill>
              </a:rPr>
              <a:t>and </a:t>
            </a:r>
            <a:r>
              <a:rPr lang="en-US" dirty="0"/>
              <a:t>. The phrase introduced by as well as or along with will modify the earlier word ( mayor in this case), but it does not compound the subjects (as the word and would do).</a:t>
            </a:r>
          </a:p>
          <a:p>
            <a:pPr marL="457200" lvl="1" indent="0">
              <a:buNone/>
            </a:pPr>
            <a:r>
              <a:rPr lang="en-US" dirty="0"/>
              <a:t>1)The mayor </a:t>
            </a:r>
            <a:r>
              <a:rPr lang="en-US" b="1" i="1" dirty="0">
                <a:solidFill>
                  <a:srgbClr val="FF0000"/>
                </a:solidFill>
                <a:highlight>
                  <a:srgbClr val="FFFF00"/>
                </a:highlight>
              </a:rPr>
              <a:t>as well as</a:t>
            </a:r>
            <a:r>
              <a:rPr lang="en-US" i="1" dirty="0">
                <a:highlight>
                  <a:srgbClr val="FFFF00"/>
                </a:highlight>
              </a:rPr>
              <a:t> </a:t>
            </a:r>
            <a:r>
              <a:rPr lang="en-US" dirty="0"/>
              <a:t>his brothers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is </a:t>
            </a:r>
            <a:r>
              <a:rPr lang="en-US" dirty="0"/>
              <a:t>going to jail</a:t>
            </a:r>
            <a:r>
              <a:rPr lang="en-US" sz="2400" dirty="0">
                <a:solidFill>
                  <a:srgbClr val="C00000"/>
                </a:solidFill>
              </a:rPr>
              <a:t>.</a:t>
            </a:r>
          </a:p>
          <a:p>
            <a:pPr marL="457200" lvl="1" indent="0">
              <a:buNone/>
            </a:pPr>
            <a:r>
              <a:rPr lang="en-US" dirty="0"/>
              <a:t>The mayor and his brothers </a:t>
            </a:r>
            <a:r>
              <a:rPr lang="en-US" dirty="0">
                <a:solidFill>
                  <a:srgbClr val="FF0000"/>
                </a:solidFill>
              </a:rPr>
              <a:t>are </a:t>
            </a:r>
            <a:r>
              <a:rPr lang="en-US" dirty="0"/>
              <a:t>going to jail.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B0F0"/>
                </a:solidFill>
              </a:rPr>
              <a:t>2</a:t>
            </a:r>
            <a:r>
              <a:rPr lang="en-US" b="1" dirty="0">
                <a:solidFill>
                  <a:srgbClr val="00B0F0"/>
                </a:solidFill>
              </a:rPr>
              <a:t>)The boy along with his parents </a:t>
            </a:r>
            <a:r>
              <a:rPr lang="en-US" b="1" dirty="0">
                <a:solidFill>
                  <a:srgbClr val="00B0F0"/>
                </a:solidFill>
                <a:highlight>
                  <a:srgbClr val="FFFF00"/>
                </a:highlight>
              </a:rPr>
              <a:t>is</a:t>
            </a:r>
            <a:r>
              <a:rPr lang="en-US" b="1" dirty="0">
                <a:solidFill>
                  <a:srgbClr val="00B0F0"/>
                </a:solidFill>
              </a:rPr>
              <a:t> going  on a picnic.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rgbClr val="00B0F0"/>
                </a:solidFill>
              </a:rPr>
              <a:t>The boy </a:t>
            </a:r>
            <a:r>
              <a:rPr lang="en-US" b="1" dirty="0">
                <a:solidFill>
                  <a:srgbClr val="00B0F0"/>
                </a:solidFill>
                <a:highlight>
                  <a:srgbClr val="FFFF00"/>
                </a:highlight>
              </a:rPr>
              <a:t>and</a:t>
            </a:r>
            <a:r>
              <a:rPr lang="en-US" b="1" dirty="0">
                <a:solidFill>
                  <a:srgbClr val="00B0F0"/>
                </a:solidFill>
              </a:rPr>
              <a:t> his parents </a:t>
            </a:r>
            <a:r>
              <a:rPr lang="en-US" b="1" dirty="0">
                <a:solidFill>
                  <a:srgbClr val="00B0F0"/>
                </a:solidFill>
                <a:highlight>
                  <a:srgbClr val="FFFF00"/>
                </a:highlight>
              </a:rPr>
              <a:t>are</a:t>
            </a:r>
            <a:r>
              <a:rPr lang="en-US" b="1" dirty="0">
                <a:solidFill>
                  <a:srgbClr val="00B0F0"/>
                </a:solidFill>
              </a:rPr>
              <a:t> going  on a picnic.</a:t>
            </a:r>
          </a:p>
          <a:p>
            <a:pPr marL="457200" lvl="1" indent="0">
              <a:buNone/>
            </a:pPr>
            <a:endParaRPr lang="en-US" b="1" dirty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Rule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The pronouns </a:t>
            </a:r>
            <a:r>
              <a:rPr lang="en-US" dirty="0">
                <a:solidFill>
                  <a:srgbClr val="FF0000"/>
                </a:solidFill>
              </a:rPr>
              <a:t>neither and either </a:t>
            </a:r>
            <a:r>
              <a:rPr lang="en-US" dirty="0"/>
              <a:t>are </a:t>
            </a:r>
            <a:r>
              <a:rPr lang="en-US" i="1" dirty="0"/>
              <a:t>singular </a:t>
            </a:r>
            <a:r>
              <a:rPr lang="en-US" dirty="0"/>
              <a:t>and require singular verbs even though they seem to be referring, in a sense, to two things.</a:t>
            </a:r>
            <a:endParaRPr lang="en-US" sz="3600" dirty="0"/>
          </a:p>
          <a:p>
            <a:pPr lvl="1"/>
            <a:r>
              <a:rPr lang="en-US" dirty="0"/>
              <a:t>Neither of the two traffic lights 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working.</a:t>
            </a:r>
            <a:endParaRPr lang="en-US" sz="3200" dirty="0"/>
          </a:p>
          <a:p>
            <a:pPr lvl="1"/>
            <a:r>
              <a:rPr lang="en-US" dirty="0"/>
              <a:t>Which shirt do you want for Christmas? Either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fine with me.</a:t>
            </a:r>
          </a:p>
          <a:p>
            <a:pPr lvl="1"/>
            <a:r>
              <a:rPr lang="en-US" dirty="0"/>
              <a:t>Neither he nor his brother</a:t>
            </a:r>
            <a:r>
              <a:rPr lang="en-US" dirty="0">
                <a:solidFill>
                  <a:srgbClr val="FF0000"/>
                </a:solidFill>
              </a:rPr>
              <a:t> has come to college.</a:t>
            </a:r>
          </a:p>
          <a:p>
            <a:pPr lvl="1"/>
            <a:r>
              <a:rPr lang="en-US" dirty="0"/>
              <a:t>Neither he nor his friends </a:t>
            </a:r>
            <a:r>
              <a:rPr lang="en-US" dirty="0">
                <a:solidFill>
                  <a:srgbClr val="FF0000"/>
                </a:solidFill>
              </a:rPr>
              <a:t>are/were </a:t>
            </a:r>
            <a:r>
              <a:rPr lang="en-US" dirty="0"/>
              <a:t>present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3716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SINGULAR NOUNS </a:t>
            </a:r>
            <a:r>
              <a:rPr lang="en-US" sz="3200" dirty="0"/>
              <a:t>connected by ‘</a:t>
            </a:r>
            <a:r>
              <a:rPr lang="en-US" sz="3200" b="1" dirty="0">
                <a:solidFill>
                  <a:srgbClr val="FF0000"/>
                </a:solidFill>
              </a:rPr>
              <a:t>AND’</a:t>
            </a:r>
            <a:r>
              <a:rPr lang="en-US" sz="3200" b="1" dirty="0"/>
              <a:t> </a:t>
            </a:r>
            <a:r>
              <a:rPr lang="en-US" sz="3200" dirty="0"/>
              <a:t>BUT </a:t>
            </a:r>
            <a:r>
              <a:rPr lang="en-US" sz="3200" b="1" dirty="0">
                <a:solidFill>
                  <a:srgbClr val="002060"/>
                </a:solidFill>
              </a:rPr>
              <a:t>EXPRESS ONE IDEA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/>
              <a:t>TAKE SINGULAR VERB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4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Slow and steady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wins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the race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Bread and butter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a common breakfast.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My friend and colleague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waiting for me.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Idli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2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sambhar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was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given as breakfast.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COLLECTIVE NOUNS  take </a:t>
            </a:r>
            <a:r>
              <a:rPr lang="en-US" sz="3600" b="1" dirty="0">
                <a:solidFill>
                  <a:srgbClr val="FF0000"/>
                </a:solidFill>
              </a:rPr>
              <a:t>SINGULAR   VERBS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35760"/>
          <a:ext cx="82296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1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81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The family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rich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1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The  Australian</a:t>
                      </a:r>
                      <a:r>
                        <a:rPr lang="en-US" sz="2800" baseline="0" dirty="0"/>
                        <a:t> team</a:t>
                      </a:r>
                      <a:r>
                        <a:rPr lang="en-US" sz="2800" dirty="0"/>
                        <a:t> of</a:t>
                      </a:r>
                      <a:r>
                        <a:rPr lang="en-US" sz="2800" baseline="0" dirty="0"/>
                        <a:t> the 90s 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was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the greatest  team ever.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1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</a:t>
                      </a:r>
                      <a:r>
                        <a:rPr lang="en-US" sz="2800" baseline="0" dirty="0"/>
                        <a:t> herd  of lions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near</a:t>
                      </a:r>
                      <a:r>
                        <a:rPr lang="en-US" sz="2800" baseline="0" dirty="0"/>
                        <a:t> a pond in the jungle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1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 group of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has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on</a:t>
                      </a:r>
                      <a:r>
                        <a:rPr lang="en-US" sz="2800" baseline="0" dirty="0"/>
                        <a:t> an educational tour.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1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1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8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The conjunction </a:t>
            </a:r>
            <a:r>
              <a:rPr lang="en-US" i="1" dirty="0">
                <a:solidFill>
                  <a:srgbClr val="FF0000"/>
                </a:solidFill>
              </a:rPr>
              <a:t>or</a:t>
            </a:r>
            <a:r>
              <a:rPr lang="en-US" dirty="0"/>
              <a:t> does not conjoin (as and does). When </a:t>
            </a:r>
            <a:r>
              <a:rPr lang="en-US" dirty="0">
                <a:solidFill>
                  <a:srgbClr val="FF0000"/>
                </a:solidFill>
              </a:rPr>
              <a:t>nor or </a:t>
            </a:r>
            <a:r>
              <a:rPr lang="en-US" dirty="0" err="1">
                <a:solidFill>
                  <a:srgbClr val="FF0000"/>
                </a:solidFill>
              </a:rPr>
              <a:t>or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is used, the </a:t>
            </a:r>
            <a:r>
              <a:rPr lang="en-US" dirty="0">
                <a:solidFill>
                  <a:srgbClr val="FF0000"/>
                </a:solidFill>
              </a:rPr>
              <a:t>subject closer to the verb determines the number of the verb.</a:t>
            </a:r>
            <a:endParaRPr lang="en-US" sz="3600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Either my father or my brothers </a:t>
            </a:r>
            <a:r>
              <a:rPr lang="en-US" dirty="0">
                <a:solidFill>
                  <a:srgbClr val="FF0000"/>
                </a:solidFill>
              </a:rPr>
              <a:t>are</a:t>
            </a:r>
            <a:r>
              <a:rPr lang="en-US" dirty="0"/>
              <a:t> going to sell the house.</a:t>
            </a:r>
            <a:endParaRPr lang="en-US" sz="3200" dirty="0"/>
          </a:p>
          <a:p>
            <a:pPr lvl="1"/>
            <a:r>
              <a:rPr lang="en-US" dirty="0"/>
              <a:t>Neither my brothers nor my </a:t>
            </a:r>
            <a:r>
              <a:rPr lang="en-US" dirty="0">
                <a:solidFill>
                  <a:srgbClr val="FF0000"/>
                </a:solidFill>
              </a:rPr>
              <a:t>father is </a:t>
            </a:r>
            <a:r>
              <a:rPr lang="en-US" dirty="0"/>
              <a:t>going to sell the house.</a:t>
            </a:r>
            <a:endParaRPr lang="en-US" sz="3200" dirty="0"/>
          </a:p>
          <a:p>
            <a:pPr lvl="1"/>
            <a:r>
              <a:rPr lang="en-US" dirty="0"/>
              <a:t>Are either my brothers or my father responsible?</a:t>
            </a:r>
            <a:endParaRPr lang="en-US" sz="3200" dirty="0"/>
          </a:p>
          <a:p>
            <a:pPr lvl="1"/>
            <a:r>
              <a:rPr lang="en-US" dirty="0"/>
              <a:t>Is either my father or my brothers responsible?</a:t>
            </a:r>
            <a:endParaRPr lang="en-US" sz="3200" dirty="0"/>
          </a:p>
          <a:p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024210A-B7A3-47AB-996A-B030DD1AF19B}"/>
              </a:ext>
            </a:extLst>
          </p:cNvPr>
          <p:cNvSpPr/>
          <p:nvPr/>
        </p:nvSpPr>
        <p:spPr>
          <a:xfrm>
            <a:off x="1815152" y="5841242"/>
            <a:ext cx="1720817" cy="927630"/>
          </a:xfrm>
          <a:custGeom>
            <a:avLst/>
            <a:gdLst>
              <a:gd name="connsiteX0" fmla="*/ 0 w 1720817"/>
              <a:gd name="connsiteY0" fmla="*/ 0 h 927630"/>
              <a:gd name="connsiteX1" fmla="*/ 27296 w 1720817"/>
              <a:gd name="connsiteY1" fmla="*/ 95534 h 927630"/>
              <a:gd name="connsiteX2" fmla="*/ 40944 w 1720817"/>
              <a:gd name="connsiteY2" fmla="*/ 136477 h 927630"/>
              <a:gd name="connsiteX3" fmla="*/ 68239 w 1720817"/>
              <a:gd name="connsiteY3" fmla="*/ 177421 h 927630"/>
              <a:gd name="connsiteX4" fmla="*/ 81887 w 1720817"/>
              <a:gd name="connsiteY4" fmla="*/ 218364 h 927630"/>
              <a:gd name="connsiteX5" fmla="*/ 136478 w 1720817"/>
              <a:gd name="connsiteY5" fmla="*/ 300251 h 927630"/>
              <a:gd name="connsiteX6" fmla="*/ 204717 w 1720817"/>
              <a:gd name="connsiteY6" fmla="*/ 409433 h 927630"/>
              <a:gd name="connsiteX7" fmla="*/ 272955 w 1720817"/>
              <a:gd name="connsiteY7" fmla="*/ 532262 h 927630"/>
              <a:gd name="connsiteX8" fmla="*/ 286603 w 1720817"/>
              <a:gd name="connsiteY8" fmla="*/ 573206 h 927630"/>
              <a:gd name="connsiteX9" fmla="*/ 368490 w 1720817"/>
              <a:gd name="connsiteY9" fmla="*/ 655092 h 927630"/>
              <a:gd name="connsiteX10" fmla="*/ 504967 w 1720817"/>
              <a:gd name="connsiteY10" fmla="*/ 818865 h 927630"/>
              <a:gd name="connsiteX11" fmla="*/ 627797 w 1720817"/>
              <a:gd name="connsiteY11" fmla="*/ 859809 h 927630"/>
              <a:gd name="connsiteX12" fmla="*/ 777923 w 1720817"/>
              <a:gd name="connsiteY12" fmla="*/ 887104 h 927630"/>
              <a:gd name="connsiteX13" fmla="*/ 982639 w 1720817"/>
              <a:gd name="connsiteY13" fmla="*/ 900752 h 927630"/>
              <a:gd name="connsiteX14" fmla="*/ 1023582 w 1720817"/>
              <a:gd name="connsiteY14" fmla="*/ 859809 h 927630"/>
              <a:gd name="connsiteX15" fmla="*/ 1105469 w 1720817"/>
              <a:gd name="connsiteY15" fmla="*/ 805218 h 927630"/>
              <a:gd name="connsiteX16" fmla="*/ 1146412 w 1720817"/>
              <a:gd name="connsiteY16" fmla="*/ 777922 h 927630"/>
              <a:gd name="connsiteX17" fmla="*/ 1269242 w 1720817"/>
              <a:gd name="connsiteY17" fmla="*/ 682388 h 927630"/>
              <a:gd name="connsiteX18" fmla="*/ 1323833 w 1720817"/>
              <a:gd name="connsiteY18" fmla="*/ 641445 h 927630"/>
              <a:gd name="connsiteX19" fmla="*/ 1446663 w 1720817"/>
              <a:gd name="connsiteY19" fmla="*/ 545910 h 927630"/>
              <a:gd name="connsiteX20" fmla="*/ 1487606 w 1720817"/>
              <a:gd name="connsiteY20" fmla="*/ 532262 h 927630"/>
              <a:gd name="connsiteX21" fmla="*/ 1528549 w 1720817"/>
              <a:gd name="connsiteY21" fmla="*/ 491319 h 927630"/>
              <a:gd name="connsiteX22" fmla="*/ 1569493 w 1720817"/>
              <a:gd name="connsiteY22" fmla="*/ 477671 h 927630"/>
              <a:gd name="connsiteX23" fmla="*/ 1651379 w 1720817"/>
              <a:gd name="connsiteY23" fmla="*/ 395785 h 927630"/>
              <a:gd name="connsiteX24" fmla="*/ 1665027 w 1720817"/>
              <a:gd name="connsiteY24" fmla="*/ 354842 h 927630"/>
              <a:gd name="connsiteX25" fmla="*/ 1692323 w 1720817"/>
              <a:gd name="connsiteY25" fmla="*/ 313898 h 927630"/>
              <a:gd name="connsiteX26" fmla="*/ 1705970 w 1720817"/>
              <a:gd name="connsiteY26" fmla="*/ 245659 h 927630"/>
              <a:gd name="connsiteX27" fmla="*/ 1719618 w 1720817"/>
              <a:gd name="connsiteY27" fmla="*/ 136477 h 927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720817" h="927630">
                <a:moveTo>
                  <a:pt x="0" y="0"/>
                </a:moveTo>
                <a:cubicBezTo>
                  <a:pt x="9099" y="31845"/>
                  <a:pt x="17779" y="63812"/>
                  <a:pt x="27296" y="95534"/>
                </a:cubicBezTo>
                <a:cubicBezTo>
                  <a:pt x="31430" y="109313"/>
                  <a:pt x="34510" y="123610"/>
                  <a:pt x="40944" y="136477"/>
                </a:cubicBezTo>
                <a:cubicBezTo>
                  <a:pt x="48279" y="151148"/>
                  <a:pt x="60904" y="162750"/>
                  <a:pt x="68239" y="177421"/>
                </a:cubicBezTo>
                <a:cubicBezTo>
                  <a:pt x="74673" y="190288"/>
                  <a:pt x="74901" y="205788"/>
                  <a:pt x="81887" y="218364"/>
                </a:cubicBezTo>
                <a:cubicBezTo>
                  <a:pt x="97819" y="247041"/>
                  <a:pt x="126104" y="269129"/>
                  <a:pt x="136478" y="300251"/>
                </a:cubicBezTo>
                <a:cubicBezTo>
                  <a:pt x="168960" y="397698"/>
                  <a:pt x="139833" y="366177"/>
                  <a:pt x="204717" y="409433"/>
                </a:cubicBezTo>
                <a:cubicBezTo>
                  <a:pt x="273753" y="582024"/>
                  <a:pt x="186401" y="380791"/>
                  <a:pt x="272955" y="532262"/>
                </a:cubicBezTo>
                <a:cubicBezTo>
                  <a:pt x="280093" y="544753"/>
                  <a:pt x="280169" y="560339"/>
                  <a:pt x="286603" y="573206"/>
                </a:cubicBezTo>
                <a:cubicBezTo>
                  <a:pt x="310550" y="621100"/>
                  <a:pt x="322918" y="620913"/>
                  <a:pt x="368490" y="655092"/>
                </a:cubicBezTo>
                <a:cubicBezTo>
                  <a:pt x="398944" y="705849"/>
                  <a:pt x="447821" y="799816"/>
                  <a:pt x="504967" y="818865"/>
                </a:cubicBezTo>
                <a:cubicBezTo>
                  <a:pt x="545910" y="832513"/>
                  <a:pt x="585477" y="851345"/>
                  <a:pt x="627797" y="859809"/>
                </a:cubicBezTo>
                <a:cubicBezTo>
                  <a:pt x="723171" y="878884"/>
                  <a:pt x="673155" y="869644"/>
                  <a:pt x="777923" y="887104"/>
                </a:cubicBezTo>
                <a:cubicBezTo>
                  <a:pt x="853852" y="937725"/>
                  <a:pt x="837900" y="939349"/>
                  <a:pt x="982639" y="900752"/>
                </a:cubicBezTo>
                <a:cubicBezTo>
                  <a:pt x="1001288" y="895779"/>
                  <a:pt x="1008347" y="871658"/>
                  <a:pt x="1023582" y="859809"/>
                </a:cubicBezTo>
                <a:cubicBezTo>
                  <a:pt x="1049477" y="839669"/>
                  <a:pt x="1078173" y="823415"/>
                  <a:pt x="1105469" y="805218"/>
                </a:cubicBezTo>
                <a:cubicBezTo>
                  <a:pt x="1119117" y="796119"/>
                  <a:pt x="1134814" y="789520"/>
                  <a:pt x="1146412" y="777922"/>
                </a:cubicBezTo>
                <a:cubicBezTo>
                  <a:pt x="1238471" y="685864"/>
                  <a:pt x="1191678" y="708243"/>
                  <a:pt x="1269242" y="682388"/>
                </a:cubicBezTo>
                <a:cubicBezTo>
                  <a:pt x="1287439" y="668740"/>
                  <a:pt x="1306563" y="656248"/>
                  <a:pt x="1323833" y="641445"/>
                </a:cubicBezTo>
                <a:cubicBezTo>
                  <a:pt x="1368797" y="602904"/>
                  <a:pt x="1381309" y="567695"/>
                  <a:pt x="1446663" y="545910"/>
                </a:cubicBezTo>
                <a:lnTo>
                  <a:pt x="1487606" y="532262"/>
                </a:lnTo>
                <a:cubicBezTo>
                  <a:pt x="1501254" y="518614"/>
                  <a:pt x="1512490" y="502025"/>
                  <a:pt x="1528549" y="491319"/>
                </a:cubicBezTo>
                <a:cubicBezTo>
                  <a:pt x="1540519" y="483339"/>
                  <a:pt x="1558137" y="486503"/>
                  <a:pt x="1569493" y="477671"/>
                </a:cubicBezTo>
                <a:cubicBezTo>
                  <a:pt x="1599963" y="453972"/>
                  <a:pt x="1651379" y="395785"/>
                  <a:pt x="1651379" y="395785"/>
                </a:cubicBezTo>
                <a:cubicBezTo>
                  <a:pt x="1655928" y="382137"/>
                  <a:pt x="1658593" y="367709"/>
                  <a:pt x="1665027" y="354842"/>
                </a:cubicBezTo>
                <a:cubicBezTo>
                  <a:pt x="1672363" y="340171"/>
                  <a:pt x="1686564" y="329257"/>
                  <a:pt x="1692323" y="313898"/>
                </a:cubicBezTo>
                <a:cubicBezTo>
                  <a:pt x="1700468" y="292178"/>
                  <a:pt x="1700344" y="268163"/>
                  <a:pt x="1705970" y="245659"/>
                </a:cubicBezTo>
                <a:cubicBezTo>
                  <a:pt x="1726811" y="162293"/>
                  <a:pt x="1719618" y="252060"/>
                  <a:pt x="1719618" y="13647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6C87F05-056D-43DB-9F59-71637B8EEE78}"/>
              </a:ext>
            </a:extLst>
          </p:cNvPr>
          <p:cNvSpPr/>
          <p:nvPr/>
        </p:nvSpPr>
        <p:spPr>
          <a:xfrm>
            <a:off x="1501254" y="5041358"/>
            <a:ext cx="2183642" cy="281269"/>
          </a:xfrm>
          <a:custGeom>
            <a:avLst/>
            <a:gdLst>
              <a:gd name="connsiteX0" fmla="*/ 0 w 2183642"/>
              <a:gd name="connsiteY0" fmla="*/ 281269 h 281269"/>
              <a:gd name="connsiteX1" fmla="*/ 95534 w 2183642"/>
              <a:gd name="connsiteY1" fmla="*/ 199382 h 281269"/>
              <a:gd name="connsiteX2" fmla="*/ 177421 w 2183642"/>
              <a:gd name="connsiteY2" fmla="*/ 144791 h 281269"/>
              <a:gd name="connsiteX3" fmla="*/ 259307 w 2183642"/>
              <a:gd name="connsiteY3" fmla="*/ 117496 h 281269"/>
              <a:gd name="connsiteX4" fmla="*/ 300250 w 2183642"/>
              <a:gd name="connsiteY4" fmla="*/ 90200 h 281269"/>
              <a:gd name="connsiteX5" fmla="*/ 532262 w 2183642"/>
              <a:gd name="connsiteY5" fmla="*/ 49257 h 281269"/>
              <a:gd name="connsiteX6" fmla="*/ 668740 w 2183642"/>
              <a:gd name="connsiteY6" fmla="*/ 35609 h 281269"/>
              <a:gd name="connsiteX7" fmla="*/ 709683 w 2183642"/>
              <a:gd name="connsiteY7" fmla="*/ 21961 h 281269"/>
              <a:gd name="connsiteX8" fmla="*/ 1132764 w 2183642"/>
              <a:gd name="connsiteY8" fmla="*/ 21961 h 281269"/>
              <a:gd name="connsiteX9" fmla="*/ 1269242 w 2183642"/>
              <a:gd name="connsiteY9" fmla="*/ 49257 h 281269"/>
              <a:gd name="connsiteX10" fmla="*/ 1337480 w 2183642"/>
              <a:gd name="connsiteY10" fmla="*/ 62905 h 281269"/>
              <a:gd name="connsiteX11" fmla="*/ 1446662 w 2183642"/>
              <a:gd name="connsiteY11" fmla="*/ 103848 h 281269"/>
              <a:gd name="connsiteX12" fmla="*/ 1678674 w 2183642"/>
              <a:gd name="connsiteY12" fmla="*/ 131143 h 281269"/>
              <a:gd name="connsiteX13" fmla="*/ 1815152 w 2183642"/>
              <a:gd name="connsiteY13" fmla="*/ 158439 h 281269"/>
              <a:gd name="connsiteX14" fmla="*/ 1883391 w 2183642"/>
              <a:gd name="connsiteY14" fmla="*/ 172087 h 281269"/>
              <a:gd name="connsiteX15" fmla="*/ 1965277 w 2183642"/>
              <a:gd name="connsiteY15" fmla="*/ 185735 h 281269"/>
              <a:gd name="connsiteX16" fmla="*/ 2047164 w 2183642"/>
              <a:gd name="connsiteY16" fmla="*/ 213030 h 281269"/>
              <a:gd name="connsiteX17" fmla="*/ 2088107 w 2183642"/>
              <a:gd name="connsiteY17" fmla="*/ 226678 h 281269"/>
              <a:gd name="connsiteX18" fmla="*/ 2169994 w 2183642"/>
              <a:gd name="connsiteY18" fmla="*/ 267621 h 281269"/>
              <a:gd name="connsiteX19" fmla="*/ 2183642 w 2183642"/>
              <a:gd name="connsiteY19" fmla="*/ 267621 h 281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183642" h="281269">
                <a:moveTo>
                  <a:pt x="0" y="281269"/>
                </a:moveTo>
                <a:cubicBezTo>
                  <a:pt x="108011" y="146254"/>
                  <a:pt x="5012" y="249672"/>
                  <a:pt x="95534" y="199382"/>
                </a:cubicBezTo>
                <a:cubicBezTo>
                  <a:pt x="124211" y="183450"/>
                  <a:pt x="146299" y="155165"/>
                  <a:pt x="177421" y="144791"/>
                </a:cubicBezTo>
                <a:lnTo>
                  <a:pt x="259307" y="117496"/>
                </a:lnTo>
                <a:cubicBezTo>
                  <a:pt x="272955" y="108397"/>
                  <a:pt x="284835" y="95805"/>
                  <a:pt x="300250" y="90200"/>
                </a:cubicBezTo>
                <a:cubicBezTo>
                  <a:pt x="380496" y="61020"/>
                  <a:pt x="447810" y="58147"/>
                  <a:pt x="532262" y="49257"/>
                </a:cubicBezTo>
                <a:lnTo>
                  <a:pt x="668740" y="35609"/>
                </a:lnTo>
                <a:cubicBezTo>
                  <a:pt x="682388" y="31060"/>
                  <a:pt x="695851" y="25913"/>
                  <a:pt x="709683" y="21961"/>
                </a:cubicBezTo>
                <a:cubicBezTo>
                  <a:pt x="864277" y="-22208"/>
                  <a:pt x="871618" y="12289"/>
                  <a:pt x="1132764" y="21961"/>
                </a:cubicBezTo>
                <a:lnTo>
                  <a:pt x="1269242" y="49257"/>
                </a:lnTo>
                <a:cubicBezTo>
                  <a:pt x="1291988" y="53806"/>
                  <a:pt x="1315943" y="54290"/>
                  <a:pt x="1337480" y="62905"/>
                </a:cubicBezTo>
                <a:cubicBezTo>
                  <a:pt x="1358345" y="71251"/>
                  <a:pt x="1418140" y="96717"/>
                  <a:pt x="1446662" y="103848"/>
                </a:cubicBezTo>
                <a:cubicBezTo>
                  <a:pt x="1532032" y="125191"/>
                  <a:pt x="1578183" y="122769"/>
                  <a:pt x="1678674" y="131143"/>
                </a:cubicBezTo>
                <a:lnTo>
                  <a:pt x="1815152" y="158439"/>
                </a:lnTo>
                <a:cubicBezTo>
                  <a:pt x="1837898" y="162988"/>
                  <a:pt x="1860510" y="168273"/>
                  <a:pt x="1883391" y="172087"/>
                </a:cubicBezTo>
                <a:cubicBezTo>
                  <a:pt x="1910686" y="176636"/>
                  <a:pt x="1938431" y="179024"/>
                  <a:pt x="1965277" y="185735"/>
                </a:cubicBezTo>
                <a:cubicBezTo>
                  <a:pt x="1993190" y="192713"/>
                  <a:pt x="2019868" y="203932"/>
                  <a:pt x="2047164" y="213030"/>
                </a:cubicBezTo>
                <a:cubicBezTo>
                  <a:pt x="2060812" y="217579"/>
                  <a:pt x="2076137" y="218698"/>
                  <a:pt x="2088107" y="226678"/>
                </a:cubicBezTo>
                <a:cubicBezTo>
                  <a:pt x="2128135" y="253363"/>
                  <a:pt x="2124790" y="256320"/>
                  <a:pt x="2169994" y="267621"/>
                </a:cubicBezTo>
                <a:cubicBezTo>
                  <a:pt x="2174408" y="268724"/>
                  <a:pt x="2179093" y="267621"/>
                  <a:pt x="2183642" y="267621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2A54BFC-B289-4521-A011-7E640D0219B5}"/>
              </a:ext>
            </a:extLst>
          </p:cNvPr>
          <p:cNvSpPr/>
          <p:nvPr/>
        </p:nvSpPr>
        <p:spPr>
          <a:xfrm>
            <a:off x="4913194" y="3234519"/>
            <a:ext cx="1323833" cy="456009"/>
          </a:xfrm>
          <a:custGeom>
            <a:avLst/>
            <a:gdLst>
              <a:gd name="connsiteX0" fmla="*/ 0 w 1323833"/>
              <a:gd name="connsiteY0" fmla="*/ 423081 h 456009"/>
              <a:gd name="connsiteX1" fmla="*/ 13648 w 1323833"/>
              <a:gd name="connsiteY1" fmla="*/ 341194 h 456009"/>
              <a:gd name="connsiteX2" fmla="*/ 40943 w 1323833"/>
              <a:gd name="connsiteY2" fmla="*/ 300251 h 456009"/>
              <a:gd name="connsiteX3" fmla="*/ 54591 w 1323833"/>
              <a:gd name="connsiteY3" fmla="*/ 259308 h 456009"/>
              <a:gd name="connsiteX4" fmla="*/ 109182 w 1323833"/>
              <a:gd name="connsiteY4" fmla="*/ 177421 h 456009"/>
              <a:gd name="connsiteX5" fmla="*/ 136478 w 1323833"/>
              <a:gd name="connsiteY5" fmla="*/ 136478 h 456009"/>
              <a:gd name="connsiteX6" fmla="*/ 245660 w 1323833"/>
              <a:gd name="connsiteY6" fmla="*/ 40944 h 456009"/>
              <a:gd name="connsiteX7" fmla="*/ 300251 w 1323833"/>
              <a:gd name="connsiteY7" fmla="*/ 13648 h 456009"/>
              <a:gd name="connsiteX8" fmla="*/ 491319 w 1323833"/>
              <a:gd name="connsiteY8" fmla="*/ 0 h 456009"/>
              <a:gd name="connsiteX9" fmla="*/ 914400 w 1323833"/>
              <a:gd name="connsiteY9" fmla="*/ 13648 h 456009"/>
              <a:gd name="connsiteX10" fmla="*/ 1160060 w 1323833"/>
              <a:gd name="connsiteY10" fmla="*/ 27296 h 456009"/>
              <a:gd name="connsiteX11" fmla="*/ 1241946 w 1323833"/>
              <a:gd name="connsiteY11" fmla="*/ 109182 h 456009"/>
              <a:gd name="connsiteX12" fmla="*/ 1255594 w 1323833"/>
              <a:gd name="connsiteY12" fmla="*/ 245660 h 456009"/>
              <a:gd name="connsiteX13" fmla="*/ 1269242 w 1323833"/>
              <a:gd name="connsiteY13" fmla="*/ 313899 h 456009"/>
              <a:gd name="connsiteX14" fmla="*/ 1282890 w 1323833"/>
              <a:gd name="connsiteY14" fmla="*/ 450377 h 456009"/>
              <a:gd name="connsiteX15" fmla="*/ 1323833 w 1323833"/>
              <a:gd name="connsiteY15" fmla="*/ 450377 h 456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323833" h="456009">
                <a:moveTo>
                  <a:pt x="0" y="423081"/>
                </a:moveTo>
                <a:cubicBezTo>
                  <a:pt x="4549" y="395785"/>
                  <a:pt x="4897" y="367446"/>
                  <a:pt x="13648" y="341194"/>
                </a:cubicBezTo>
                <a:cubicBezTo>
                  <a:pt x="18835" y="325633"/>
                  <a:pt x="33608" y="314922"/>
                  <a:pt x="40943" y="300251"/>
                </a:cubicBezTo>
                <a:cubicBezTo>
                  <a:pt x="47377" y="287384"/>
                  <a:pt x="47605" y="271884"/>
                  <a:pt x="54591" y="259308"/>
                </a:cubicBezTo>
                <a:cubicBezTo>
                  <a:pt x="70523" y="230631"/>
                  <a:pt x="90985" y="204717"/>
                  <a:pt x="109182" y="177421"/>
                </a:cubicBezTo>
                <a:lnTo>
                  <a:pt x="136478" y="136478"/>
                </a:lnTo>
                <a:cubicBezTo>
                  <a:pt x="174011" y="80180"/>
                  <a:pt x="166044" y="80753"/>
                  <a:pt x="245660" y="40944"/>
                </a:cubicBezTo>
                <a:cubicBezTo>
                  <a:pt x="263857" y="31845"/>
                  <a:pt x="280183" y="16993"/>
                  <a:pt x="300251" y="13648"/>
                </a:cubicBezTo>
                <a:cubicBezTo>
                  <a:pt x="363234" y="3151"/>
                  <a:pt x="427630" y="4549"/>
                  <a:pt x="491319" y="0"/>
                </a:cubicBezTo>
                <a:lnTo>
                  <a:pt x="914400" y="13648"/>
                </a:lnTo>
                <a:cubicBezTo>
                  <a:pt x="996345" y="16993"/>
                  <a:pt x="1081328" y="4332"/>
                  <a:pt x="1160060" y="27296"/>
                </a:cubicBezTo>
                <a:cubicBezTo>
                  <a:pt x="1197117" y="38104"/>
                  <a:pt x="1241946" y="109182"/>
                  <a:pt x="1241946" y="109182"/>
                </a:cubicBezTo>
                <a:cubicBezTo>
                  <a:pt x="1246495" y="154675"/>
                  <a:pt x="1249551" y="200341"/>
                  <a:pt x="1255594" y="245660"/>
                </a:cubicBezTo>
                <a:cubicBezTo>
                  <a:pt x="1258660" y="268653"/>
                  <a:pt x="1266176" y="290906"/>
                  <a:pt x="1269242" y="313899"/>
                </a:cubicBezTo>
                <a:cubicBezTo>
                  <a:pt x="1275285" y="359218"/>
                  <a:pt x="1265910" y="407927"/>
                  <a:pt x="1282890" y="450377"/>
                </a:cubicBezTo>
                <a:cubicBezTo>
                  <a:pt x="1287959" y="463049"/>
                  <a:pt x="1310185" y="450377"/>
                  <a:pt x="1323833" y="45037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BD67A42-84C7-4BEF-8333-E70DCD9B9A68}"/>
              </a:ext>
            </a:extLst>
          </p:cNvPr>
          <p:cNvSpPr/>
          <p:nvPr/>
        </p:nvSpPr>
        <p:spPr>
          <a:xfrm>
            <a:off x="5800299" y="4558248"/>
            <a:ext cx="851954" cy="532367"/>
          </a:xfrm>
          <a:custGeom>
            <a:avLst/>
            <a:gdLst>
              <a:gd name="connsiteX0" fmla="*/ 0 w 851954"/>
              <a:gd name="connsiteY0" fmla="*/ 136582 h 532367"/>
              <a:gd name="connsiteX1" fmla="*/ 54591 w 851954"/>
              <a:gd name="connsiteY1" fmla="*/ 259412 h 532367"/>
              <a:gd name="connsiteX2" fmla="*/ 109182 w 851954"/>
              <a:gd name="connsiteY2" fmla="*/ 327651 h 532367"/>
              <a:gd name="connsiteX3" fmla="*/ 136477 w 851954"/>
              <a:gd name="connsiteY3" fmla="*/ 368594 h 532367"/>
              <a:gd name="connsiteX4" fmla="*/ 218364 w 851954"/>
              <a:gd name="connsiteY4" fmla="*/ 464128 h 532367"/>
              <a:gd name="connsiteX5" fmla="*/ 313898 w 851954"/>
              <a:gd name="connsiteY5" fmla="*/ 532367 h 532367"/>
              <a:gd name="connsiteX6" fmla="*/ 723331 w 851954"/>
              <a:gd name="connsiteY6" fmla="*/ 518719 h 532367"/>
              <a:gd name="connsiteX7" fmla="*/ 818865 w 851954"/>
              <a:gd name="connsiteY7" fmla="*/ 409537 h 532367"/>
              <a:gd name="connsiteX8" fmla="*/ 846161 w 851954"/>
              <a:gd name="connsiteY8" fmla="*/ 327651 h 532367"/>
              <a:gd name="connsiteX9" fmla="*/ 805217 w 851954"/>
              <a:gd name="connsiteY9" fmla="*/ 41048 h 532367"/>
              <a:gd name="connsiteX10" fmla="*/ 750626 w 851954"/>
              <a:gd name="connsiteY10" fmla="*/ 13752 h 532367"/>
              <a:gd name="connsiteX11" fmla="*/ 668740 w 851954"/>
              <a:gd name="connsiteY11" fmla="*/ 104 h 532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51954" h="532367">
                <a:moveTo>
                  <a:pt x="0" y="136582"/>
                </a:moveTo>
                <a:cubicBezTo>
                  <a:pt x="11823" y="166140"/>
                  <a:pt x="35463" y="230719"/>
                  <a:pt x="54591" y="259412"/>
                </a:cubicBezTo>
                <a:cubicBezTo>
                  <a:pt x="70749" y="283649"/>
                  <a:pt x="91704" y="304347"/>
                  <a:pt x="109182" y="327651"/>
                </a:cubicBezTo>
                <a:cubicBezTo>
                  <a:pt x="119023" y="340773"/>
                  <a:pt x="126943" y="355247"/>
                  <a:pt x="136477" y="368594"/>
                </a:cubicBezTo>
                <a:cubicBezTo>
                  <a:pt x="164866" y="408339"/>
                  <a:pt x="181815" y="432800"/>
                  <a:pt x="218364" y="464128"/>
                </a:cubicBezTo>
                <a:cubicBezTo>
                  <a:pt x="247985" y="489517"/>
                  <a:pt x="281498" y="510766"/>
                  <a:pt x="313898" y="532367"/>
                </a:cubicBezTo>
                <a:cubicBezTo>
                  <a:pt x="450376" y="527818"/>
                  <a:pt x="587338" y="531082"/>
                  <a:pt x="723331" y="518719"/>
                </a:cubicBezTo>
                <a:cubicBezTo>
                  <a:pt x="761645" y="515236"/>
                  <a:pt x="815026" y="421053"/>
                  <a:pt x="818865" y="409537"/>
                </a:cubicBezTo>
                <a:lnTo>
                  <a:pt x="846161" y="327651"/>
                </a:lnTo>
                <a:cubicBezTo>
                  <a:pt x="845737" y="320010"/>
                  <a:pt x="875180" y="99350"/>
                  <a:pt x="805217" y="41048"/>
                </a:cubicBezTo>
                <a:cubicBezTo>
                  <a:pt x="789588" y="28024"/>
                  <a:pt x="769676" y="20896"/>
                  <a:pt x="750626" y="13752"/>
                </a:cubicBezTo>
                <a:cubicBezTo>
                  <a:pt x="708348" y="-2103"/>
                  <a:pt x="704538" y="104"/>
                  <a:pt x="668740" y="10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752599"/>
          </a:xfrm>
        </p:spPr>
        <p:txBody>
          <a:bodyPr>
            <a:normAutofit fontScale="90000"/>
          </a:bodyPr>
          <a:lstStyle/>
          <a:p>
            <a:r>
              <a:rPr lang="en-US" dirty="0"/>
              <a:t>Concord</a:t>
            </a:r>
            <a:br>
              <a:rPr lang="en-US" dirty="0"/>
            </a:br>
            <a:r>
              <a:rPr lang="en-US" dirty="0"/>
              <a:t>Subject –Verb Agreement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7391400" cy="4495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Agreement of words with one another, in gender, number, person, or case.</a:t>
            </a:r>
          </a:p>
          <a:p>
            <a:r>
              <a:rPr lang="en-US" dirty="0">
                <a:solidFill>
                  <a:srgbClr val="002060"/>
                </a:solidFill>
              </a:rPr>
              <a:t>In any sentence, the subject has  to agree with the verb. That is to say that the verb must be according to the  subject of the sentence.</a:t>
            </a:r>
          </a:p>
          <a:p>
            <a:r>
              <a:rPr lang="en-US" dirty="0">
                <a:solidFill>
                  <a:srgbClr val="002060"/>
                </a:solidFill>
              </a:rPr>
              <a:t>For example,</a:t>
            </a:r>
          </a:p>
          <a:p>
            <a:pPr algn="l"/>
            <a:r>
              <a:rPr lang="en-US" sz="2800" dirty="0">
                <a:solidFill>
                  <a:srgbClr val="FF0000"/>
                </a:solidFill>
              </a:rPr>
              <a:t>He (singular subject) </a:t>
            </a:r>
            <a:r>
              <a:rPr lang="en-US" sz="2800" dirty="0">
                <a:solidFill>
                  <a:srgbClr val="002060"/>
                </a:solidFill>
              </a:rPr>
              <a:t>is(singular verb</a:t>
            </a:r>
            <a:r>
              <a:rPr lang="en-US" sz="2800" dirty="0">
                <a:solidFill>
                  <a:srgbClr val="FF0000"/>
                </a:solidFill>
              </a:rPr>
              <a:t>) a student.</a:t>
            </a:r>
          </a:p>
          <a:p>
            <a:pPr algn="l"/>
            <a:r>
              <a:rPr lang="en-US" sz="2800" dirty="0">
                <a:solidFill>
                  <a:srgbClr val="FF0000"/>
                </a:solidFill>
              </a:rPr>
              <a:t>They(Plural)  </a:t>
            </a:r>
            <a:r>
              <a:rPr lang="en-US" sz="2800" dirty="0">
                <a:solidFill>
                  <a:srgbClr val="002060"/>
                </a:solidFill>
              </a:rPr>
              <a:t>are (Plural verb</a:t>
            </a:r>
            <a:r>
              <a:rPr lang="en-US" sz="2800" dirty="0">
                <a:solidFill>
                  <a:srgbClr val="FF0000"/>
                </a:solidFill>
              </a:rPr>
              <a:t>) students.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 The words </a:t>
            </a:r>
            <a:r>
              <a:rPr lang="en-US" dirty="0">
                <a:solidFill>
                  <a:srgbClr val="FF0000"/>
                </a:solidFill>
              </a:rPr>
              <a:t>there and here </a:t>
            </a:r>
            <a:r>
              <a:rPr lang="en-US" dirty="0"/>
              <a:t>are never subjects.</a:t>
            </a:r>
            <a:endParaRPr lang="en-US" sz="3600" dirty="0"/>
          </a:p>
          <a:p>
            <a:pPr lvl="1"/>
            <a:r>
              <a:rPr lang="en-US" dirty="0"/>
              <a:t>There are two reasons [plural subject] for this.</a:t>
            </a:r>
            <a:endParaRPr lang="en-US" sz="3200" dirty="0"/>
          </a:p>
          <a:p>
            <a:pPr lvl="1"/>
            <a:r>
              <a:rPr lang="en-US" dirty="0"/>
              <a:t>There is no reason for this.</a:t>
            </a:r>
            <a:endParaRPr lang="en-US" sz="3200" dirty="0"/>
          </a:p>
          <a:p>
            <a:pPr lvl="1"/>
            <a:r>
              <a:rPr lang="en-US" dirty="0"/>
              <a:t>Here are two apples.</a:t>
            </a:r>
          </a:p>
          <a:p>
            <a:pPr lvl="1"/>
            <a:r>
              <a:rPr lang="en-US" sz="3200" dirty="0"/>
              <a:t>How many students </a:t>
            </a:r>
            <a:r>
              <a:rPr lang="en-US" sz="3200" i="1" dirty="0">
                <a:highlight>
                  <a:srgbClr val="FFFF00"/>
                </a:highlight>
              </a:rPr>
              <a:t>are </a:t>
            </a:r>
            <a:r>
              <a:rPr lang="en-US" sz="3200" i="1" dirty="0"/>
              <a:t>present?</a:t>
            </a:r>
          </a:p>
          <a:p>
            <a:pPr lvl="1"/>
            <a:r>
              <a:rPr lang="en-US" sz="3200" i="1" dirty="0"/>
              <a:t>How much </a:t>
            </a:r>
            <a:r>
              <a:rPr lang="en-US" sz="3200" i="1" dirty="0">
                <a:highlight>
                  <a:srgbClr val="FFFF00"/>
                </a:highlight>
              </a:rPr>
              <a:t>food is </a:t>
            </a:r>
            <a:r>
              <a:rPr lang="en-US" sz="3200" i="1" dirty="0"/>
              <a:t>needed for 100 people?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10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Verbs in the present tense for third-person, singular subjects ( he, she, it and anything those words can stand for) have s -endings. Other verbs do not add s -endings.</a:t>
            </a:r>
            <a:endParaRPr lang="en-US" sz="3600" dirty="0"/>
          </a:p>
          <a:p>
            <a:pPr lvl="1"/>
            <a:r>
              <a:rPr lang="en-US" dirty="0"/>
              <a:t>He </a:t>
            </a:r>
            <a:r>
              <a:rPr lang="en-US" dirty="0">
                <a:solidFill>
                  <a:srgbClr val="FF0000"/>
                </a:solidFill>
              </a:rPr>
              <a:t>loves </a:t>
            </a:r>
            <a:r>
              <a:rPr lang="en-US" dirty="0"/>
              <a:t> sports and she </a:t>
            </a:r>
            <a:r>
              <a:rPr lang="en-US" dirty="0">
                <a:solidFill>
                  <a:srgbClr val="FF0000"/>
                </a:solidFill>
              </a:rPr>
              <a:t>loves</a:t>
            </a:r>
            <a:r>
              <a:rPr lang="en-US" dirty="0"/>
              <a:t>  sports.</a:t>
            </a:r>
          </a:p>
          <a:p>
            <a:pPr lvl="1"/>
            <a:r>
              <a:rPr lang="en-US" dirty="0"/>
              <a:t>They both </a:t>
            </a:r>
            <a:r>
              <a:rPr lang="en-US">
                <a:solidFill>
                  <a:srgbClr val="FF0000"/>
                </a:solidFill>
              </a:rPr>
              <a:t>love </a:t>
            </a:r>
            <a:r>
              <a:rPr lang="en-US"/>
              <a:t>sports.</a:t>
            </a:r>
            <a:endParaRPr lang="en-US" dirty="0"/>
          </a:p>
          <a:p>
            <a:pPr lvl="1"/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Rule 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solidFill>
                  <a:srgbClr val="FF0000"/>
                </a:solidFill>
              </a:rPr>
              <a:t>Sometimes modifiers will get between a subject and its verb, but these modifiers must not confuse the agreement between the subject and its verb</a:t>
            </a:r>
            <a:r>
              <a:rPr lang="en-US" dirty="0"/>
              <a:t>.</a:t>
            </a:r>
          </a:p>
          <a:p>
            <a:pPr lvl="0"/>
            <a:r>
              <a:rPr lang="en-US" sz="2400" dirty="0">
                <a:solidFill>
                  <a:srgbClr val="FF0000"/>
                </a:solidFill>
              </a:rPr>
              <a:t>The mayor </a:t>
            </a:r>
            <a:r>
              <a:rPr lang="en-US" sz="2400" dirty="0"/>
              <a:t>, </a:t>
            </a:r>
            <a:r>
              <a:rPr lang="en-US" sz="2400" i="1" dirty="0"/>
              <a:t>who has been convicted along with his four brothers on four counts of various crimes but who also seems, like a cat, to have several political lives</a:t>
            </a:r>
            <a:r>
              <a:rPr lang="en-US" sz="2400" dirty="0"/>
              <a:t> , </a:t>
            </a:r>
            <a:r>
              <a:rPr lang="en-US" sz="2400" dirty="0">
                <a:solidFill>
                  <a:srgbClr val="FF0000"/>
                </a:solidFill>
              </a:rPr>
              <a:t>is finally going to jail.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Mr. Desai, accompanied by his two friends, _____ (is/are) going abroad.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The boys, accompanied by their teacher,_______ (is/are) going for a picnic.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lvl="1"/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6764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Singular subjects joined by certain connectors  take singular verb</a:t>
            </a:r>
            <a:r>
              <a:rPr lang="en-US" sz="3600" dirty="0">
                <a:solidFill>
                  <a:srgbClr val="FF0000"/>
                </a:solidFill>
              </a:rPr>
              <a:t>.( As well as, along with, together with, in addition to, accompanied by</a:t>
            </a:r>
            <a:r>
              <a:rPr lang="en-US" sz="3600" b="1" dirty="0"/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Ram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as well as his brothers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going on a tour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Ram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  well as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his brothers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likes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eating Chinese food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 boys</a:t>
                      </a:r>
                      <a:r>
                        <a:rPr 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well as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their teacher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standing on the ground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Mohan’s parents</a:t>
                      </a:r>
                      <a:r>
                        <a:rPr 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rather than Mohan himself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have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come to meet</a:t>
                      </a:r>
                      <a:r>
                        <a:rPr lang="en-US" baseline="0" dirty="0"/>
                        <a:t> me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 house</a:t>
                      </a:r>
                      <a:r>
                        <a:rPr 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its furniture and fittings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for sale.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/>
              <a:t>Words such </a:t>
            </a:r>
            <a:r>
              <a:rPr lang="en-US" dirty="0">
                <a:solidFill>
                  <a:srgbClr val="FF0000"/>
                </a:solidFill>
              </a:rPr>
              <a:t>as glasses, pants, pliers, and scissors are regarded as plural </a:t>
            </a:r>
            <a:r>
              <a:rPr lang="en-US" dirty="0"/>
              <a:t>(and require plural verbs) unless they're </a:t>
            </a:r>
            <a:r>
              <a:rPr lang="en-US" dirty="0" err="1"/>
              <a:t>preceeded</a:t>
            </a:r>
            <a:r>
              <a:rPr lang="en-US" dirty="0"/>
              <a:t> by the phrase pair of (in which case the word pair becomes the subject).</a:t>
            </a:r>
            <a:endParaRPr lang="en-US" sz="3600" dirty="0"/>
          </a:p>
          <a:p>
            <a:pPr lvl="1"/>
            <a:r>
              <a:rPr lang="en-US" dirty="0"/>
              <a:t>My glasses were on the bed.</a:t>
            </a:r>
          </a:p>
          <a:p>
            <a:pPr lvl="1"/>
            <a:r>
              <a:rPr lang="en-US" dirty="0"/>
              <a:t>/My </a:t>
            </a:r>
            <a:r>
              <a:rPr lang="en-US" dirty="0">
                <a:highlight>
                  <a:srgbClr val="FFFF00"/>
                </a:highlight>
              </a:rPr>
              <a:t>pair of glasses is </a:t>
            </a:r>
            <a:r>
              <a:rPr lang="en-US" dirty="0"/>
              <a:t>on the table</a:t>
            </a:r>
            <a:endParaRPr lang="en-US" sz="3200" dirty="0"/>
          </a:p>
          <a:p>
            <a:pPr lvl="1"/>
            <a:r>
              <a:rPr lang="en-US" dirty="0"/>
              <a:t>My trousers were torn./My </a:t>
            </a:r>
            <a:r>
              <a:rPr lang="en-US" dirty="0">
                <a:highlight>
                  <a:srgbClr val="FFFF00"/>
                </a:highlight>
              </a:rPr>
              <a:t>pair of trousers is </a:t>
            </a:r>
            <a:r>
              <a:rPr lang="en-US" dirty="0"/>
              <a:t>torn</a:t>
            </a:r>
            <a:endParaRPr lang="en-US" sz="32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A pair of </a:t>
            </a:r>
            <a:r>
              <a:rPr lang="en-US" dirty="0"/>
              <a:t>black </a:t>
            </a:r>
            <a:r>
              <a:rPr lang="en-US" dirty="0">
                <a:solidFill>
                  <a:srgbClr val="FF0000"/>
                </a:solidFill>
              </a:rPr>
              <a:t>trousers </a:t>
            </a:r>
            <a:r>
              <a:rPr lang="en-US" dirty="0"/>
              <a:t>is in the closet.</a:t>
            </a:r>
          </a:p>
          <a:p>
            <a:pPr lvl="1"/>
            <a:r>
              <a:rPr lang="en-US" sz="3200" dirty="0"/>
              <a:t>Sachin’s innings at Sharjah </a:t>
            </a:r>
            <a:r>
              <a:rPr lang="en-US" sz="3200" dirty="0">
                <a:highlight>
                  <a:srgbClr val="FFFF00"/>
                </a:highlight>
              </a:rPr>
              <a:t>was </a:t>
            </a:r>
            <a:r>
              <a:rPr lang="en-US" sz="3200" dirty="0"/>
              <a:t>the best of his career.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13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Some words end in -s and appear to be plural but are really singular and require singular verbs.</a:t>
            </a:r>
            <a:endParaRPr lang="en-US" sz="3600" dirty="0"/>
          </a:p>
          <a:p>
            <a:pPr lvl="1"/>
            <a:r>
              <a:rPr lang="en-US" dirty="0"/>
              <a:t>The news from the front is bad.</a:t>
            </a:r>
            <a:endParaRPr lang="en-US" sz="3200" dirty="0"/>
          </a:p>
          <a:p>
            <a:pPr lvl="1"/>
            <a:r>
              <a:rPr lang="en-US" dirty="0"/>
              <a:t>Measles is a dangerous disease for pregnant women.</a:t>
            </a:r>
          </a:p>
          <a:p>
            <a:pPr lvl="1"/>
            <a:r>
              <a:rPr lang="en-US" sz="3200" dirty="0"/>
              <a:t>Politics </a:t>
            </a:r>
            <a:r>
              <a:rPr lang="en-US" sz="3200" dirty="0">
                <a:highlight>
                  <a:srgbClr val="FFFF00"/>
                </a:highlight>
              </a:rPr>
              <a:t>becomes </a:t>
            </a:r>
            <a:r>
              <a:rPr lang="en-US" sz="3200" dirty="0"/>
              <a:t>very intense during </a:t>
            </a:r>
            <a:r>
              <a:rPr lang="en-IN" sz="3200" dirty="0"/>
              <a:t>elections.</a:t>
            </a:r>
          </a:p>
          <a:p>
            <a:pPr lvl="1"/>
            <a:r>
              <a:rPr lang="en-IN" sz="3200" dirty="0"/>
              <a:t>Statistics </a:t>
            </a:r>
            <a:r>
              <a:rPr lang="en-IN" sz="3200" dirty="0">
                <a:highlight>
                  <a:srgbClr val="FFFF00"/>
                </a:highlight>
              </a:rPr>
              <a:t>is</a:t>
            </a:r>
            <a:r>
              <a:rPr lang="en-IN" sz="3200" dirty="0"/>
              <a:t>  very important .</a:t>
            </a:r>
            <a:endParaRPr lang="en-US" sz="3200" dirty="0">
              <a:highlight>
                <a:srgbClr val="FFFF00"/>
              </a:highlight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On the other hand, some words ending in -s refer to a single thing but are nonetheless plural and require a plural verb.</a:t>
            </a:r>
            <a:endParaRPr lang="en-US" sz="3600" dirty="0"/>
          </a:p>
          <a:p>
            <a:pPr lvl="1"/>
            <a:r>
              <a:rPr lang="en-US" dirty="0"/>
              <a:t>My </a:t>
            </a:r>
            <a:r>
              <a:rPr lang="en-US" dirty="0">
                <a:solidFill>
                  <a:srgbClr val="FF0000"/>
                </a:solidFill>
              </a:rPr>
              <a:t>assets </a:t>
            </a:r>
            <a:r>
              <a:rPr lang="en-US" dirty="0"/>
              <a:t>were wiped out in the  share market crash .</a:t>
            </a:r>
            <a:endParaRPr lang="en-US" sz="3200" dirty="0"/>
          </a:p>
          <a:p>
            <a:pPr lvl="1"/>
            <a:r>
              <a:rPr lang="en-US" dirty="0"/>
              <a:t>The average worker's </a:t>
            </a:r>
            <a:r>
              <a:rPr lang="en-US" dirty="0">
                <a:solidFill>
                  <a:srgbClr val="FF0000"/>
                </a:solidFill>
              </a:rPr>
              <a:t>earnings</a:t>
            </a:r>
            <a:r>
              <a:rPr lang="en-US" dirty="0"/>
              <a:t> have gone up dramatically.</a:t>
            </a:r>
            <a:endParaRPr lang="en-US" sz="3200" dirty="0"/>
          </a:p>
          <a:p>
            <a:pPr lvl="1"/>
            <a:r>
              <a:rPr lang="en-US" dirty="0"/>
              <a:t>Our thanks go to the workers who supported the union.</a:t>
            </a:r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15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Fractional expressions such as half of, a part of, a percentage of, a majority of </a:t>
            </a:r>
            <a:r>
              <a:rPr lang="en-US" dirty="0">
                <a:solidFill>
                  <a:srgbClr val="FF0000"/>
                </a:solidFill>
              </a:rPr>
              <a:t>are sometimes singular and sometimes plural</a:t>
            </a:r>
            <a:r>
              <a:rPr lang="en-US" dirty="0"/>
              <a:t>, depending on the meaning.</a:t>
            </a:r>
            <a:endParaRPr lang="en-US" sz="3600" dirty="0"/>
          </a:p>
          <a:p>
            <a:pPr lvl="1"/>
            <a:r>
              <a:rPr lang="en-US" dirty="0"/>
              <a:t>A large percentage of the older </a:t>
            </a:r>
            <a:r>
              <a:rPr lang="en-US" dirty="0">
                <a:solidFill>
                  <a:srgbClr val="FF0000"/>
                </a:solidFill>
              </a:rPr>
              <a:t>population is </a:t>
            </a:r>
            <a:r>
              <a:rPr lang="en-US" dirty="0"/>
              <a:t>voting against her.</a:t>
            </a:r>
            <a:endParaRPr lang="en-US" sz="3200" dirty="0"/>
          </a:p>
          <a:p>
            <a:pPr lvl="1"/>
            <a:r>
              <a:rPr lang="en-US" dirty="0"/>
              <a:t>Two-fifths of the </a:t>
            </a:r>
            <a:r>
              <a:rPr lang="en-US" dirty="0">
                <a:solidFill>
                  <a:srgbClr val="FF0000"/>
                </a:solidFill>
              </a:rPr>
              <a:t>troops were </a:t>
            </a:r>
            <a:r>
              <a:rPr lang="en-US" dirty="0"/>
              <a:t>lost in the battle.</a:t>
            </a:r>
            <a:endParaRPr lang="en-US" sz="3200" dirty="0"/>
          </a:p>
          <a:p>
            <a:pPr lvl="1"/>
            <a:r>
              <a:rPr lang="en-US" dirty="0"/>
              <a:t>Two-fifths of the forest was destroyed by fire.</a:t>
            </a:r>
            <a:endParaRPr lang="en-US" sz="3200" dirty="0"/>
          </a:p>
          <a:p>
            <a:pPr lvl="1"/>
            <a:r>
              <a:rPr lang="en-US" dirty="0"/>
              <a:t>Forty percent of the </a:t>
            </a:r>
            <a:r>
              <a:rPr lang="en-US" dirty="0">
                <a:solidFill>
                  <a:srgbClr val="FF0000"/>
                </a:solidFill>
              </a:rPr>
              <a:t>students are </a:t>
            </a:r>
            <a:r>
              <a:rPr lang="en-US" dirty="0"/>
              <a:t>in favor of changing the policy.</a:t>
            </a:r>
            <a:endParaRPr lang="en-US" sz="3200" dirty="0"/>
          </a:p>
          <a:p>
            <a:pPr lvl="1"/>
            <a:r>
              <a:rPr lang="en-US" dirty="0"/>
              <a:t>Forty percent of the </a:t>
            </a:r>
            <a:r>
              <a:rPr lang="en-US" dirty="0">
                <a:solidFill>
                  <a:srgbClr val="FF0000"/>
                </a:solidFill>
              </a:rPr>
              <a:t>student body </a:t>
            </a:r>
            <a:r>
              <a:rPr lang="en-US" dirty="0"/>
              <a:t>is in favor of changing the policy</a:t>
            </a:r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16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Sums and products of mathematical processes are expressed as singular and require singular verbs. The expression &amp;</a:t>
            </a:r>
            <a:r>
              <a:rPr lang="en-US" dirty="0" err="1"/>
              <a:t>quote;more</a:t>
            </a:r>
            <a:r>
              <a:rPr lang="en-US" dirty="0"/>
              <a:t> than one &amp;quote; (oddly enough) takes a singular verb.</a:t>
            </a:r>
            <a:endParaRPr lang="en-US" sz="3600" dirty="0"/>
          </a:p>
          <a:p>
            <a:pPr lvl="1"/>
            <a:r>
              <a:rPr lang="en-US" dirty="0"/>
              <a:t>More than one student has tried this.</a:t>
            </a:r>
            <a:endParaRPr lang="en-US" sz="3200" dirty="0"/>
          </a:p>
          <a:p>
            <a:pPr lvl="1"/>
            <a:r>
              <a:rPr lang="en-US" dirty="0"/>
              <a:t>Two and two is four.</a:t>
            </a:r>
            <a:endParaRPr lang="en-US" sz="3200" dirty="0"/>
          </a:p>
          <a:p>
            <a:pPr lvl="1"/>
            <a:r>
              <a:rPr lang="en-US" dirty="0"/>
              <a:t>Four times four divided by two is eight.</a:t>
            </a:r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Rule 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verb should agree with the positive subject.</a:t>
            </a:r>
            <a:endParaRPr lang="en-US" sz="3600" dirty="0"/>
          </a:p>
          <a:p>
            <a:pPr lvl="1"/>
            <a:r>
              <a:rPr lang="en-US" dirty="0"/>
              <a:t>The department </a:t>
            </a:r>
            <a:r>
              <a:rPr lang="en-US" dirty="0">
                <a:solidFill>
                  <a:srgbClr val="FF0000"/>
                </a:solidFill>
              </a:rPr>
              <a:t>members </a:t>
            </a:r>
            <a:r>
              <a:rPr lang="en-US" dirty="0"/>
              <a:t>but not the chair </a:t>
            </a:r>
            <a:r>
              <a:rPr lang="en-US" dirty="0">
                <a:solidFill>
                  <a:srgbClr val="FF0000"/>
                </a:solidFill>
              </a:rPr>
              <a:t>have</a:t>
            </a:r>
            <a:r>
              <a:rPr lang="en-US" dirty="0"/>
              <a:t> decided not to teach on Valentine's Day.</a:t>
            </a:r>
            <a:endParaRPr lang="en-US" sz="3200" dirty="0"/>
          </a:p>
          <a:p>
            <a:pPr lvl="1"/>
            <a:r>
              <a:rPr lang="en-US" dirty="0"/>
              <a:t>It is not the faculty members but the </a:t>
            </a:r>
            <a:r>
              <a:rPr lang="en-US" dirty="0">
                <a:solidFill>
                  <a:srgbClr val="FF0000"/>
                </a:solidFill>
              </a:rPr>
              <a:t>president who decides </a:t>
            </a:r>
            <a:r>
              <a:rPr lang="en-US" dirty="0"/>
              <a:t>this issue.</a:t>
            </a:r>
            <a:endParaRPr lang="en-US" sz="3200" dirty="0"/>
          </a:p>
          <a:p>
            <a:pPr lvl="1"/>
            <a:r>
              <a:rPr lang="en-US" dirty="0"/>
              <a:t>It was the </a:t>
            </a:r>
            <a:r>
              <a:rPr lang="en-US" dirty="0">
                <a:solidFill>
                  <a:srgbClr val="FF0000"/>
                </a:solidFill>
              </a:rPr>
              <a:t>speaker,</a:t>
            </a:r>
            <a:r>
              <a:rPr lang="en-US" dirty="0"/>
              <a:t> not his ideas, that </a:t>
            </a:r>
            <a:r>
              <a:rPr lang="en-US" dirty="0">
                <a:solidFill>
                  <a:srgbClr val="FF0000"/>
                </a:solidFill>
              </a:rPr>
              <a:t>has</a:t>
            </a:r>
            <a:r>
              <a:rPr lang="en-US" dirty="0"/>
              <a:t> provoked the students to riot.</a:t>
            </a:r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20BD-71EA-46CD-8F4A-6E9D6A66E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>
                <a:solidFill>
                  <a:srgbClr val="FF0000"/>
                </a:solidFill>
              </a:rPr>
              <a:t>Why should we worry about subject verb agreement?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F85BA-D00E-4F39-AD24-FCBCB89BC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r>
              <a:rPr lang="en-IN" dirty="0"/>
              <a:t>The wrong use of verb makes the sentence ungrammatical.</a:t>
            </a:r>
          </a:p>
          <a:p>
            <a:pPr algn="just"/>
            <a:r>
              <a:rPr lang="en-IN" dirty="0" err="1"/>
              <a:t>Eg</a:t>
            </a:r>
            <a:r>
              <a:rPr lang="en-IN" dirty="0"/>
              <a:t>: </a:t>
            </a:r>
          </a:p>
          <a:p>
            <a:pPr algn="just"/>
            <a:r>
              <a:rPr lang="en-US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container of nuts and bolts were found in the cellar</a:t>
            </a:r>
            <a:r>
              <a:rPr lang="en-US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range of factors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en-US" sz="280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been considered.</a:t>
            </a:r>
            <a:endParaRPr lang="en-I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0428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He _____(Be)    in the class now.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They _______ (be)  in the class now.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I _________(be + write)   a letter now.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My car   _______   ( to need) repairing.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Many people   _______( to like) crossword puzzles.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Hobbies   ________ (to give) us something to do.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Work _________ (to keep) people busy.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Nobody   _______ (to have) enough money.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Our class   _____ (to want) to learn Spoken English.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This group always   _______ (to come) first.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7E609D-EF24-4C9C-B2FE-3158695984DF}"/>
              </a:ext>
            </a:extLst>
          </p:cNvPr>
          <p:cNvSpPr txBox="1"/>
          <p:nvPr/>
        </p:nvSpPr>
        <p:spPr>
          <a:xfrm>
            <a:off x="990600" y="1447253"/>
            <a:ext cx="731520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Neither of  us   _________ (to understand)  his jokes.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The audience always   ___________ (to clap) when he sings.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Honesty and   courage    _________ (to  win) everyone’s heart.</a:t>
            </a:r>
          </a:p>
          <a:p>
            <a:pPr>
              <a:buNone/>
            </a:pPr>
            <a:r>
              <a:rPr lang="en-US" sz="2800" dirty="0"/>
              <a:t> 14   You and I always   ___________ (to cooperate).</a:t>
            </a:r>
          </a:p>
          <a:p>
            <a:pPr>
              <a:buNone/>
            </a:pPr>
            <a:r>
              <a:rPr lang="en-US" sz="2800" dirty="0"/>
              <a:t>13     Most people _________ (to watch) cricket in India.</a:t>
            </a:r>
          </a:p>
          <a:p>
            <a:pPr>
              <a:buNone/>
            </a:pPr>
            <a:r>
              <a:rPr lang="en-US" sz="2800" dirty="0"/>
              <a:t>14   Both John and Mary ________ (want) to study Hindi.</a:t>
            </a:r>
          </a:p>
          <a:p>
            <a:pPr>
              <a:buNone/>
            </a:pPr>
            <a:r>
              <a:rPr lang="en-US" sz="2800" dirty="0"/>
              <a:t>15   Some of the information    _______ (is/are) not correc</a:t>
            </a:r>
            <a:r>
              <a:rPr lang="en-US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5609647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-123110"/>
            <a:ext cx="8222315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20)   My  friend and colleague   _______(is / are) getting married.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21)   My friend and my colleague   _______(is/ are) getting married.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22)  Either the teacher or the 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boys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______(is/are) wrong.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23)   Either the boys or the teacher________(is/are) wrong.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24)   Either   you or I_______(am/are) wrong.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25)   Neither the driver nor the children_______ (was/were) injured in the accident.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CCE5D89-2B6C-4287-9999-2FF019C096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838200"/>
            <a:ext cx="8266892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3135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381000"/>
            <a:ext cx="73914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26) 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Mr.Patel</a:t>
            </a:r>
            <a:r>
              <a:rPr lang="en-US" sz="2000" dirty="0" err="1"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secretary   and his   partner_________ (is /are) going to the party.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27)  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Mr.Desai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,( accompanied by his two friends,) _____ (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is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/are) going abroad.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28)  The boys, accompanied by their teacher,_______ (is /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are)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going for a picnic.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rabicParenR" startAt="29"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Bats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like other birds</a:t>
            </a:r>
            <a:r>
              <a:rPr kumimoji="0" 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,______ (have 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 has) wings.</a:t>
            </a:r>
          </a:p>
          <a:p>
            <a:r>
              <a:rPr lang="en-US" sz="2000" b="1" dirty="0"/>
              <a:t>30  A bat</a:t>
            </a:r>
            <a:r>
              <a:rPr lang="en-US" sz="2000" dirty="0"/>
              <a:t>, unlike other birds, _______ (have/ </a:t>
            </a:r>
            <a:r>
              <a:rPr lang="en-US" sz="2000" b="1" dirty="0"/>
              <a:t>has)</a:t>
            </a:r>
            <a:r>
              <a:rPr lang="en-US" sz="2000" dirty="0"/>
              <a:t> teeth</a:t>
            </a:r>
            <a:r>
              <a:rPr lang="en-US" sz="2800" dirty="0"/>
              <a:t>.</a:t>
            </a:r>
          </a:p>
          <a:p>
            <a:r>
              <a:rPr lang="en-US" dirty="0"/>
              <a:t>.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arenR" startAt="29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A5A4D-7226-4F43-8E67-3AC4684B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What is a subject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1D2FF-23E8-4EE0-A699-2E276D6D9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The subject of a sentence is one of the basic parts of a </a:t>
            </a:r>
            <a:r>
              <a:rPr lang="en-US" b="0" i="0" u="none" strike="noStrike" dirty="0">
                <a:solidFill>
                  <a:srgbClr val="991111"/>
                </a:solidFill>
                <a:effectLst/>
                <a:latin typeface="Lato"/>
                <a:hlinkClick r:id="rId2"/>
              </a:rPr>
              <a:t>sentence</a:t>
            </a: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.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The other basic part is the </a:t>
            </a:r>
            <a:r>
              <a:rPr lang="en-US" b="0" i="0" u="none" strike="noStrike" dirty="0">
                <a:solidFill>
                  <a:srgbClr val="991111"/>
                </a:solidFill>
                <a:effectLst/>
                <a:latin typeface="Lato"/>
                <a:hlinkClick r:id="rId3"/>
              </a:rPr>
              <a:t>predicate</a:t>
            </a: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. The predicate tells us something about the subject (i.e., it tells us what action the subject is performing, or it describes the subject)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85648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4BEE1-8E1E-410C-9387-8D93C0193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What is a subject in a sentence?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715C2-7BB1-48B4-976E-CB35392E9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rgbClr val="222222"/>
                </a:solidFill>
                <a:latin typeface="arial" panose="020B0604020202020204" pitchFamily="34" charset="0"/>
              </a:rPr>
              <a:t>T</a:t>
            </a:r>
            <a:r>
              <a:rPr lang="en-US" sz="2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he person or thing that is being discussed or described.</a:t>
            </a:r>
          </a:p>
          <a:p>
            <a:r>
              <a:rPr lang="en-US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 </a:t>
            </a:r>
            <a:r>
              <a:rPr lang="en-US" sz="2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subject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is a part of a sentence that 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+mj-lt"/>
              </a:rPr>
              <a:t>contains the person or thing performing the action 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(or </a:t>
            </a:r>
            <a:r>
              <a:rPr lang="en-US" sz="2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verb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in a sentence. </a:t>
            </a:r>
          </a:p>
          <a:p>
            <a:r>
              <a:rPr lang="en-US" sz="2400" b="0" i="0" dirty="0">
                <a:solidFill>
                  <a:srgbClr val="222222"/>
                </a:solidFill>
                <a:effectLst/>
                <a:latin typeface="Open Sans"/>
              </a:rPr>
              <a:t>nouns and pronouns are referred to as the subject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Open Sans"/>
              </a:rPr>
              <a:t>.  </a:t>
            </a:r>
            <a:endParaRPr lang="en-US" sz="2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2800" b="1" i="0" dirty="0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Verbs</a:t>
            </a:r>
            <a:r>
              <a:rPr lang="en-US" sz="28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 are the action words in a sentence that describe what the subject is doing.</a:t>
            </a:r>
          </a:p>
          <a:p>
            <a:r>
              <a:rPr lang="en-US" sz="2800" b="0" i="0" dirty="0">
                <a:solidFill>
                  <a:srgbClr val="444444"/>
                </a:solidFill>
                <a:effectLst/>
                <a:latin typeface="Lato"/>
              </a:rPr>
              <a:t>A </a:t>
            </a:r>
            <a:r>
              <a:rPr lang="en-US" sz="2800" b="1" i="0" dirty="0">
                <a:solidFill>
                  <a:srgbClr val="444444"/>
                </a:solidFill>
                <a:effectLst/>
                <a:latin typeface="Lato"/>
              </a:rPr>
              <a:t>verb</a:t>
            </a:r>
            <a:r>
              <a:rPr lang="en-US" sz="2800" b="0" i="0" dirty="0">
                <a:solidFill>
                  <a:srgbClr val="444444"/>
                </a:solidFill>
                <a:effectLst/>
                <a:latin typeface="Lato"/>
              </a:rPr>
              <a:t> is a </a:t>
            </a:r>
            <a:r>
              <a:rPr lang="en-US" sz="2800" b="0" i="0" u="sng" dirty="0">
                <a:solidFill>
                  <a:srgbClr val="9B3D0F"/>
                </a:solidFill>
                <a:effectLst/>
                <a:latin typeface="Lato"/>
                <a:hlinkClick r:id="rId2" tooltip="Word"/>
              </a:rPr>
              <a:t>word</a:t>
            </a:r>
            <a:r>
              <a:rPr lang="en-US" sz="2800" b="0" i="0" dirty="0">
                <a:solidFill>
                  <a:srgbClr val="444444"/>
                </a:solidFill>
                <a:effectLst/>
                <a:latin typeface="Lato"/>
              </a:rPr>
              <a:t> or a combination of words that indicates  a state of being or condition.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405067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DB9D7-1D2B-425C-B763-3DB2F81F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FA9D9-F890-4C47-8536-F64A54A53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62500" lnSpcReduction="20000"/>
          </a:bodyPr>
          <a:lstStyle/>
          <a:p>
            <a:pPr marL="0" indent="0" algn="l">
              <a:buNone/>
            </a:pPr>
            <a:r>
              <a:rPr lang="en-US" sz="3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Here are the main ways that a subject appears in a sentence</a:t>
            </a:r>
          </a:p>
          <a:p>
            <a:pPr marL="0" indent="0" algn="l">
              <a:buNone/>
            </a:pPr>
            <a:r>
              <a:rPr lang="en-US" sz="38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The subject performs an action</a:t>
            </a:r>
            <a:r>
              <a:rPr lang="en-US" sz="38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l">
              <a:buNone/>
            </a:pPr>
            <a:r>
              <a:rPr lang="en-US" sz="38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My dog </a:t>
            </a:r>
            <a:r>
              <a:rPr lang="en-US" sz="38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bit</a:t>
            </a:r>
            <a:r>
              <a:rPr lang="en-US" sz="38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the postman.</a:t>
            </a:r>
          </a:p>
          <a:p>
            <a:pPr marL="0" indent="0" algn="l">
              <a:buNone/>
            </a:pPr>
            <a:r>
              <a:rPr lang="en-US" sz="3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8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The subject is described</a:t>
            </a:r>
            <a:r>
              <a:rPr lang="en-US" sz="3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l">
              <a:buNone/>
            </a:pPr>
            <a:r>
              <a:rPr lang="en-US" sz="3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My dog </a:t>
            </a:r>
            <a:r>
              <a:rPr lang="en-US" sz="38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3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very energetic.</a:t>
            </a:r>
          </a:p>
          <a:p>
            <a:pPr marL="0" indent="0" algn="l">
              <a:buNone/>
            </a:pPr>
            <a:r>
              <a:rPr lang="en-US" sz="3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(When the subject is being described, the verb will be a </a:t>
            </a:r>
            <a:r>
              <a:rPr lang="en-US" sz="3800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linking verb</a:t>
            </a:r>
            <a:r>
              <a:rPr lang="en-US" sz="3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0" indent="0" algn="l">
              <a:buNone/>
            </a:pPr>
            <a:r>
              <a:rPr lang="en-US" sz="3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The subject is identified</a:t>
            </a:r>
            <a:r>
              <a:rPr lang="en-US" sz="3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l">
              <a:buNone/>
            </a:pPr>
            <a:r>
              <a:rPr lang="en-US" sz="3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My dog </a:t>
            </a:r>
            <a:r>
              <a:rPr lang="en-US" sz="3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3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the one in the middle.</a:t>
            </a:r>
          </a:p>
          <a:p>
            <a:pPr marL="0" indent="0" algn="l">
              <a:buNone/>
            </a:pPr>
            <a:r>
              <a:rPr lang="en-US" sz="3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(When the subject is being identified (which is just another way of being described), the verb will be a </a:t>
            </a:r>
            <a:r>
              <a:rPr lang="en-US" sz="3800" b="0" i="0" u="none" strike="noStrike" dirty="0">
                <a:solidFill>
                  <a:srgbClr val="99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linking verb</a:t>
            </a:r>
            <a:r>
              <a:rPr lang="en-US" sz="3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0" indent="0" algn="l">
              <a:buNone/>
            </a:pPr>
            <a:r>
              <a:rPr lang="en-US" sz="3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8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The subject has an action done to it</a:t>
            </a:r>
            <a:r>
              <a:rPr lang="en-US" sz="38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l">
              <a:buNone/>
            </a:pPr>
            <a:r>
              <a:rPr lang="en-US" sz="38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My dog </a:t>
            </a:r>
            <a:r>
              <a:rPr lang="en-US" sz="38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was taken</a:t>
            </a:r>
            <a:r>
              <a:rPr lang="en-US" sz="38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to the vet.</a:t>
            </a:r>
          </a:p>
          <a:p>
            <a:pPr marL="0" indent="0" algn="l">
              <a:buNone/>
            </a:pPr>
            <a:r>
              <a:rPr lang="en-US" sz="38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(When the subject has an action done to it, the sentence is called a </a:t>
            </a:r>
            <a:r>
              <a:rPr lang="en-US" sz="3800" b="0" i="0" u="none" strike="noStrike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passive sentence</a:t>
            </a:r>
            <a:r>
              <a:rPr lang="en-US" sz="38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53671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BC4B8-E6FE-431A-9D79-88026CEA1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What is a verb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D187D-4D1C-4527-AA8D-448FADA9B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Verbs are the </a:t>
            </a:r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action words 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a sentence that describe what the </a:t>
            </a:r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subject is doing</a:t>
            </a:r>
            <a:r>
              <a:rPr lang="en-US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b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eat, run, walk, sleep</a:t>
            </a:r>
            <a:endParaRPr lang="en-US" b="1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States of Being Verbs. </a:t>
            </a:r>
            <a:r>
              <a:rPr lang="en-GB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GB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 </a:t>
            </a:r>
            <a:r>
              <a:rPr lang="en-US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a student.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 </a:t>
            </a:r>
            <a:r>
              <a:rPr lang="en-US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circus performers.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Please </a:t>
            </a:r>
            <a:r>
              <a:rPr lang="en-US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quiet.</a:t>
            </a:r>
          </a:p>
          <a:p>
            <a:endParaRPr lang="en-GB" b="0" i="0" dirty="0">
              <a:solidFill>
                <a:srgbClr val="222222"/>
              </a:solidFill>
              <a:effectLst/>
              <a:latin typeface="Open Sans"/>
            </a:endParaRPr>
          </a:p>
          <a:p>
            <a:endParaRPr lang="en-GB" b="0" i="0" dirty="0">
              <a:solidFill>
                <a:srgbClr val="222222"/>
              </a:solidFill>
              <a:effectLst/>
              <a:latin typeface="Open Sans"/>
            </a:endParaRPr>
          </a:p>
          <a:p>
            <a:endParaRPr lang="en-US" b="1" i="0" dirty="0">
              <a:solidFill>
                <a:srgbClr val="222222"/>
              </a:solidFill>
              <a:effectLst/>
              <a:latin typeface="Open Sans"/>
            </a:endParaRPr>
          </a:p>
          <a:p>
            <a:endParaRPr lang="en-US" b="1" dirty="0">
              <a:solidFill>
                <a:srgbClr val="222222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15647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4D134-7975-49C7-8D40-23E144A9F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AB585-3D13-4192-87F6-CDEB0DBA4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Without a verb, full thoughts can’t be properly conveyed, and even the simplest sentences, such as </a:t>
            </a:r>
            <a:r>
              <a:rPr lang="en-US" b="0" i="1" dirty="0">
                <a:solidFill>
                  <a:srgbClr val="222222"/>
                </a:solidFill>
                <a:effectLst/>
                <a:latin typeface="Open Sans"/>
              </a:rPr>
              <a:t>Maria </a:t>
            </a:r>
            <a:r>
              <a:rPr lang="en-US" b="1" i="1" dirty="0">
                <a:solidFill>
                  <a:srgbClr val="222222"/>
                </a:solidFill>
                <a:effectLst/>
                <a:latin typeface="Open Sans"/>
              </a:rPr>
              <a:t>sings</a:t>
            </a:r>
            <a:r>
              <a:rPr lang="en-US" b="1" i="0" dirty="0">
                <a:solidFill>
                  <a:srgbClr val="222222"/>
                </a:solidFill>
                <a:effectLst/>
                <a:latin typeface="Open Sans"/>
              </a:rPr>
              <a:t>,</a:t>
            </a: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 have one. 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Actually, a verb can be a sentence by itself, with the subject, in most case you, implied, such as,   </a:t>
            </a:r>
            <a:r>
              <a:rPr lang="en-US" b="1" i="1" dirty="0">
                <a:solidFill>
                  <a:srgbClr val="222222"/>
                </a:solidFill>
                <a:effectLst/>
                <a:latin typeface="Open Sans"/>
              </a:rPr>
              <a:t>Sing</a:t>
            </a: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! 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and        </a:t>
            </a:r>
            <a:r>
              <a:rPr lang="en-US" b="1" i="1" dirty="0">
                <a:solidFill>
                  <a:srgbClr val="222222"/>
                </a:solidFill>
                <a:effectLst/>
                <a:latin typeface="Open Sans"/>
              </a:rPr>
              <a:t>Drive</a:t>
            </a: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!</a:t>
            </a:r>
            <a:endParaRPr lang="en-IN" b="1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94333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RULES FOR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SUBJECT VERB AGREEMENT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Rule 1</a:t>
            </a:r>
          </a:p>
          <a:p>
            <a:pPr lvl="0"/>
            <a:r>
              <a:rPr lang="en-US" dirty="0"/>
              <a:t>Basic Principle - Singular subjects need singular verbs; plural subjects need plural verbs.</a:t>
            </a:r>
            <a:endParaRPr lang="en-US" sz="3600" dirty="0"/>
          </a:p>
          <a:p>
            <a:pPr lvl="1"/>
            <a:r>
              <a:rPr lang="en-US" u="sng" dirty="0">
                <a:solidFill>
                  <a:srgbClr val="0070C0"/>
                </a:solidFill>
              </a:rPr>
              <a:t>My brother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a nutritionist.</a:t>
            </a:r>
          </a:p>
          <a:p>
            <a:pPr lvl="1"/>
            <a:r>
              <a:rPr lang="en-US" dirty="0"/>
              <a:t> </a:t>
            </a:r>
            <a:r>
              <a:rPr lang="en-US" u="sng" dirty="0">
                <a:solidFill>
                  <a:srgbClr val="00B0F0"/>
                </a:solidFill>
              </a:rPr>
              <a:t>My  sisters  </a:t>
            </a:r>
            <a:r>
              <a:rPr lang="en-US" dirty="0">
                <a:solidFill>
                  <a:srgbClr val="00B0F0"/>
                </a:solidFill>
              </a:rPr>
              <a:t>are mathematicians.</a:t>
            </a:r>
            <a:endParaRPr lang="en-US" sz="3200" dirty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2290</Words>
  <Application>Microsoft Office PowerPoint</Application>
  <PresentationFormat>On-screen Show (4:3)</PresentationFormat>
  <Paragraphs>252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Arial</vt:lpstr>
      <vt:lpstr>Calibri</vt:lpstr>
      <vt:lpstr>Lato</vt:lpstr>
      <vt:lpstr>Open Sans</vt:lpstr>
      <vt:lpstr>Times New Roman</vt:lpstr>
      <vt:lpstr>Office Theme</vt:lpstr>
      <vt:lpstr>FYBSc  SEM 1 English (US01AENG21)</vt:lpstr>
      <vt:lpstr>Concord Subject –Verb Agreement </vt:lpstr>
      <vt:lpstr>Why should we worry about subject verb agreement? </vt:lpstr>
      <vt:lpstr>What is a subject ?</vt:lpstr>
      <vt:lpstr>What is a subject in a sentence?</vt:lpstr>
      <vt:lpstr>PowerPoint Presentation</vt:lpstr>
      <vt:lpstr>What is a verb ?</vt:lpstr>
      <vt:lpstr>PowerPoint Presentation</vt:lpstr>
      <vt:lpstr>RULES FOR  SUBJECT VERB AGREEMENT</vt:lpstr>
      <vt:lpstr>PowerPoint Presentation</vt:lpstr>
      <vt:lpstr>PowerPoint Presentation</vt:lpstr>
      <vt:lpstr>Rule 2</vt:lpstr>
      <vt:lpstr>Rule 3</vt:lpstr>
      <vt:lpstr>Rule 4</vt:lpstr>
      <vt:lpstr>Rule 5 </vt:lpstr>
      <vt:lpstr>Rule 6</vt:lpstr>
      <vt:lpstr>SINGULAR NOUNS connected by ‘AND’ BUT EXPRESS ONE IDEA TAKE SINGULAR VERB</vt:lpstr>
      <vt:lpstr>COLLECTIVE NOUNS  take SINGULAR   VERBS </vt:lpstr>
      <vt:lpstr>Rule 8 :</vt:lpstr>
      <vt:lpstr>Rule 9</vt:lpstr>
      <vt:lpstr>Rule 10 </vt:lpstr>
      <vt:lpstr>Rule 11</vt:lpstr>
      <vt:lpstr>Singular subjects joined by certain connectors  take singular verb.( As well as, along with, together with, in addition to, accompanied by)</vt:lpstr>
      <vt:lpstr>Rule 12</vt:lpstr>
      <vt:lpstr>Rule 13 :</vt:lpstr>
      <vt:lpstr>Rule 14</vt:lpstr>
      <vt:lpstr>Rule 15 </vt:lpstr>
      <vt:lpstr>Rule 16 :</vt:lpstr>
      <vt:lpstr>Rule 17</vt:lpstr>
      <vt:lpstr>Practice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engish</dc:creator>
  <cp:lastModifiedBy>Dr C. R. Gurjar</cp:lastModifiedBy>
  <cp:revision>34</cp:revision>
  <dcterms:created xsi:type="dcterms:W3CDTF">2014-07-18T05:25:52Z</dcterms:created>
  <dcterms:modified xsi:type="dcterms:W3CDTF">2020-09-21T06:55:10Z</dcterms:modified>
</cp:coreProperties>
</file>